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467" r:id="rId2"/>
    <p:sldId id="633" r:id="rId3"/>
    <p:sldId id="787" r:id="rId4"/>
    <p:sldId id="623" r:id="rId5"/>
    <p:sldId id="709" r:id="rId6"/>
    <p:sldId id="698" r:id="rId7"/>
    <p:sldId id="705" r:id="rId8"/>
    <p:sldId id="742" r:id="rId9"/>
    <p:sldId id="635" r:id="rId10"/>
    <p:sldId id="693" r:id="rId11"/>
    <p:sldId id="694" r:id="rId12"/>
    <p:sldId id="692" r:id="rId13"/>
    <p:sldId id="710" r:id="rId14"/>
    <p:sldId id="715" r:id="rId15"/>
    <p:sldId id="786" r:id="rId16"/>
    <p:sldId id="711" r:id="rId17"/>
    <p:sldId id="637" r:id="rId18"/>
    <p:sldId id="677" r:id="rId19"/>
    <p:sldId id="662" r:id="rId20"/>
    <p:sldId id="642" r:id="rId21"/>
    <p:sldId id="716" r:id="rId22"/>
    <p:sldId id="785" r:id="rId23"/>
    <p:sldId id="712" r:id="rId24"/>
    <p:sldId id="761" r:id="rId25"/>
    <p:sldId id="762" r:id="rId26"/>
    <p:sldId id="763" r:id="rId27"/>
    <p:sldId id="768" r:id="rId28"/>
    <p:sldId id="769" r:id="rId29"/>
    <p:sldId id="780" r:id="rId30"/>
    <p:sldId id="770" r:id="rId31"/>
    <p:sldId id="781" r:id="rId32"/>
    <p:sldId id="771" r:id="rId33"/>
    <p:sldId id="765" r:id="rId34"/>
    <p:sldId id="764" r:id="rId35"/>
    <p:sldId id="773" r:id="rId36"/>
    <p:sldId id="774" r:id="rId37"/>
    <p:sldId id="782" r:id="rId38"/>
    <p:sldId id="776" r:id="rId39"/>
    <p:sldId id="783" r:id="rId40"/>
    <p:sldId id="723" r:id="rId41"/>
    <p:sldId id="722" r:id="rId42"/>
    <p:sldId id="724" r:id="rId43"/>
    <p:sldId id="772" r:id="rId44"/>
    <p:sldId id="757" r:id="rId45"/>
    <p:sldId id="483" r:id="rId46"/>
  </p:sldIdLst>
  <p:sldSz cx="9144000" cy="6858000" type="screen4x3"/>
  <p:notesSz cx="6797675" cy="9926638"/>
  <p:custDataLst>
    <p:tags r:id="rId49"/>
  </p:custDataLst>
  <p:defaultTextStyle>
    <a:defPPr>
      <a:defRPr lang="de-DE"/>
    </a:defPPr>
    <a:lvl1pPr algn="l" rtl="0" fontAlgn="base">
      <a:lnSpc>
        <a:spcPct val="90000"/>
      </a:lnSpc>
      <a:spcBef>
        <a:spcPct val="0"/>
      </a:spcBef>
      <a:spcAft>
        <a:spcPct val="0"/>
      </a:spcAft>
      <a:defRPr sz="1400" kern="1200">
        <a:solidFill>
          <a:schemeClr val="tx1"/>
        </a:solidFill>
        <a:latin typeface="Arial" charset="0"/>
        <a:ea typeface="+mn-ea"/>
        <a:cs typeface="+mn-cs"/>
      </a:defRPr>
    </a:lvl1pPr>
    <a:lvl2pPr marL="457200" algn="l" rtl="0" fontAlgn="base">
      <a:lnSpc>
        <a:spcPct val="90000"/>
      </a:lnSpc>
      <a:spcBef>
        <a:spcPct val="0"/>
      </a:spcBef>
      <a:spcAft>
        <a:spcPct val="0"/>
      </a:spcAft>
      <a:defRPr sz="1400" kern="1200">
        <a:solidFill>
          <a:schemeClr val="tx1"/>
        </a:solidFill>
        <a:latin typeface="Arial" charset="0"/>
        <a:ea typeface="+mn-ea"/>
        <a:cs typeface="+mn-cs"/>
      </a:defRPr>
    </a:lvl2pPr>
    <a:lvl3pPr marL="914400" algn="l" rtl="0" fontAlgn="base">
      <a:lnSpc>
        <a:spcPct val="90000"/>
      </a:lnSpc>
      <a:spcBef>
        <a:spcPct val="0"/>
      </a:spcBef>
      <a:spcAft>
        <a:spcPct val="0"/>
      </a:spcAft>
      <a:defRPr sz="1400" kern="1200">
        <a:solidFill>
          <a:schemeClr val="tx1"/>
        </a:solidFill>
        <a:latin typeface="Arial" charset="0"/>
        <a:ea typeface="+mn-ea"/>
        <a:cs typeface="+mn-cs"/>
      </a:defRPr>
    </a:lvl3pPr>
    <a:lvl4pPr marL="1371600" algn="l" rtl="0" fontAlgn="base">
      <a:lnSpc>
        <a:spcPct val="90000"/>
      </a:lnSpc>
      <a:spcBef>
        <a:spcPct val="0"/>
      </a:spcBef>
      <a:spcAft>
        <a:spcPct val="0"/>
      </a:spcAft>
      <a:defRPr sz="1400" kern="1200">
        <a:solidFill>
          <a:schemeClr val="tx1"/>
        </a:solidFill>
        <a:latin typeface="Arial" charset="0"/>
        <a:ea typeface="+mn-ea"/>
        <a:cs typeface="+mn-cs"/>
      </a:defRPr>
    </a:lvl4pPr>
    <a:lvl5pPr marL="1828800" algn="l" rtl="0" fontAlgn="base">
      <a:lnSpc>
        <a:spcPct val="90000"/>
      </a:lnSpc>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3974">
          <p15:clr>
            <a:srgbClr val="A4A3A4"/>
          </p15:clr>
        </p15:guide>
        <p15:guide id="2" orient="horz" pos="1071">
          <p15:clr>
            <a:srgbClr val="A4A3A4"/>
          </p15:clr>
        </p15:guide>
        <p15:guide id="3" pos="5602">
          <p15:clr>
            <a:srgbClr val="A4A3A4"/>
          </p15:clr>
        </p15:guide>
        <p15:guide id="4" pos="2880">
          <p15:clr>
            <a:srgbClr val="A4A3A4"/>
          </p15:clr>
        </p15:guide>
        <p15:guide id="5" pos="158">
          <p15:clr>
            <a:srgbClr val="A4A3A4"/>
          </p15:clr>
        </p15:guide>
      </p15:sldGuideLst>
    </p:ext>
    <p:ext uri="{2D200454-40CA-4A62-9FC3-DE9A4176ACB9}">
      <p15:notesGuideLst xmlns=""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5758FB7-9AC5-4552-8A53-C91805E547FA}">
  <a:tblStyle styleId="{98B0DA1D-E7FB-4493-B2A3-969EF55D34DF}" styleName="Default">
    <a:tblBg>
      <a:fill>
        <a:solidFill>
          <a:schemeClr val="lt1"/>
        </a:solidFill>
      </a:fill>
    </a:tblBg>
    <a:firstRow>
      <a:tcTxStyle b="on">
        <a:fontRef idx="minor">
          <a:prstClr val="black"/>
        </a:fontRef>
      </a:tcTxStyle>
      <a:tcStyle>
        <a:tcBdr/>
        <a:fill>
          <a:solidFill>
            <a:schemeClr val="bg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333" autoAdjust="0"/>
    <p:restoredTop sz="69441" autoAdjust="0"/>
  </p:normalViewPr>
  <p:slideViewPr>
    <p:cSldViewPr>
      <p:cViewPr>
        <p:scale>
          <a:sx n="82" d="100"/>
          <a:sy n="82" d="100"/>
        </p:scale>
        <p:origin x="-1740" y="-744"/>
      </p:cViewPr>
      <p:guideLst>
        <p:guide orient="horz" pos="3974"/>
        <p:guide orient="horz" pos="1071"/>
        <p:guide pos="5602"/>
        <p:guide pos="2880"/>
        <p:guide pos="158"/>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76" d="100"/>
          <a:sy n="76" d="100"/>
        </p:scale>
        <p:origin x="-4062" y="-10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E2B7D7-71B9-4290-8BAE-C2BB4B47577F}" type="doc">
      <dgm:prSet loTypeId="urn:microsoft.com/office/officeart/2005/8/layout/hProcess11" loCatId="process" qsTypeId="urn:microsoft.com/office/officeart/2005/8/quickstyle/simple1" qsCatId="simple" csTypeId="urn:microsoft.com/office/officeart/2005/8/colors/accent1_2" csCatId="accent1" phldr="1"/>
      <dgm:spPr/>
    </dgm:pt>
    <dgm:pt modelId="{05E6BD3D-23D0-4502-B16B-E4868D44D067}">
      <dgm:prSet phldrT="[Text]" custT="1"/>
      <dgm:spPr/>
      <dgm:t>
        <a:bodyPr/>
        <a:lstStyle/>
        <a:p>
          <a:pPr>
            <a:lnSpc>
              <a:spcPct val="100000"/>
            </a:lnSpc>
            <a:spcAft>
              <a:spcPts val="0"/>
            </a:spcAft>
          </a:pPr>
          <a:endParaRPr lang="de-DE" sz="1600" b="0" dirty="0" smtClean="0"/>
        </a:p>
      </dgm:t>
    </dgm:pt>
    <dgm:pt modelId="{E417271A-4012-4B4D-9C8A-92BEC5A10BE4}" type="parTrans" cxnId="{25BF6693-7AE7-45DE-A0A3-0819C9026E71}">
      <dgm:prSet/>
      <dgm:spPr/>
      <dgm:t>
        <a:bodyPr/>
        <a:lstStyle/>
        <a:p>
          <a:endParaRPr lang="de-DE"/>
        </a:p>
      </dgm:t>
    </dgm:pt>
    <dgm:pt modelId="{3589151F-49D4-4E9D-934C-2319D367BC44}" type="sibTrans" cxnId="{25BF6693-7AE7-45DE-A0A3-0819C9026E71}">
      <dgm:prSet/>
      <dgm:spPr/>
      <dgm:t>
        <a:bodyPr/>
        <a:lstStyle/>
        <a:p>
          <a:endParaRPr lang="de-DE"/>
        </a:p>
      </dgm:t>
    </dgm:pt>
    <dgm:pt modelId="{188B00C8-DEA9-45FF-9578-48D906FFD914}">
      <dgm:prSet phldrT="[Text]" custT="1"/>
      <dgm:spPr/>
      <dgm:t>
        <a:bodyPr/>
        <a:lstStyle/>
        <a:p>
          <a:pPr>
            <a:lnSpc>
              <a:spcPct val="100000"/>
            </a:lnSpc>
            <a:spcAft>
              <a:spcPts val="0"/>
            </a:spcAft>
          </a:pPr>
          <a:endParaRPr lang="de-DE" sz="1600" b="0" dirty="0" smtClean="0"/>
        </a:p>
      </dgm:t>
    </dgm:pt>
    <dgm:pt modelId="{68C4DD8B-33B1-4567-A7EF-18C816E6E1FF}" type="sibTrans" cxnId="{757AED2A-CC6A-49A0-A913-BEA61FCD424F}">
      <dgm:prSet/>
      <dgm:spPr/>
      <dgm:t>
        <a:bodyPr/>
        <a:lstStyle/>
        <a:p>
          <a:endParaRPr lang="de-DE"/>
        </a:p>
      </dgm:t>
    </dgm:pt>
    <dgm:pt modelId="{497E41DB-840C-4D25-B77D-4252D036E030}" type="parTrans" cxnId="{757AED2A-CC6A-49A0-A913-BEA61FCD424F}">
      <dgm:prSet/>
      <dgm:spPr/>
      <dgm:t>
        <a:bodyPr/>
        <a:lstStyle/>
        <a:p>
          <a:endParaRPr lang="de-DE"/>
        </a:p>
      </dgm:t>
    </dgm:pt>
    <dgm:pt modelId="{2CC9AA20-CFEE-4EBC-89E8-D9CB1301CC75}">
      <dgm:prSet phldrT="[Text]" custT="1"/>
      <dgm:spPr/>
      <dgm:t>
        <a:bodyPr/>
        <a:lstStyle/>
        <a:p>
          <a:pPr>
            <a:lnSpc>
              <a:spcPct val="90000"/>
            </a:lnSpc>
            <a:spcAft>
              <a:spcPct val="35000"/>
            </a:spcAft>
          </a:pPr>
          <a:endParaRPr lang="de-DE" sz="2000" b="1" dirty="0" smtClean="0"/>
        </a:p>
        <a:p>
          <a:pPr>
            <a:lnSpc>
              <a:spcPct val="90000"/>
            </a:lnSpc>
            <a:spcAft>
              <a:spcPct val="35000"/>
            </a:spcAft>
          </a:pPr>
          <a:endParaRPr lang="de-DE" sz="2000" b="1" dirty="0" smtClean="0"/>
        </a:p>
        <a:p>
          <a:pPr>
            <a:lnSpc>
              <a:spcPct val="90000"/>
            </a:lnSpc>
            <a:spcAft>
              <a:spcPct val="35000"/>
            </a:spcAft>
          </a:pPr>
          <a:endParaRPr lang="de-DE" sz="2000" b="1" dirty="0" smtClean="0"/>
        </a:p>
      </dgm:t>
    </dgm:pt>
    <dgm:pt modelId="{3F5255F3-4A2F-40A4-BF19-7CC9C7E68E24}" type="sibTrans" cxnId="{B370BECB-5B9B-4CE2-A7BE-96A18B7B139A}">
      <dgm:prSet/>
      <dgm:spPr/>
      <dgm:t>
        <a:bodyPr/>
        <a:lstStyle/>
        <a:p>
          <a:endParaRPr lang="de-DE"/>
        </a:p>
      </dgm:t>
    </dgm:pt>
    <dgm:pt modelId="{E5B6B2AB-B4E9-4551-A7AA-AFEA9193B40F}" type="parTrans" cxnId="{B370BECB-5B9B-4CE2-A7BE-96A18B7B139A}">
      <dgm:prSet/>
      <dgm:spPr/>
      <dgm:t>
        <a:bodyPr/>
        <a:lstStyle/>
        <a:p>
          <a:endParaRPr lang="de-DE"/>
        </a:p>
      </dgm:t>
    </dgm:pt>
    <dgm:pt modelId="{7D6DD6D3-0977-4466-92B5-80EFB7A09C35}" type="pres">
      <dgm:prSet presAssocID="{2EE2B7D7-71B9-4290-8BAE-C2BB4B47577F}" presName="Name0" presStyleCnt="0">
        <dgm:presLayoutVars>
          <dgm:dir/>
          <dgm:resizeHandles val="exact"/>
        </dgm:presLayoutVars>
      </dgm:prSet>
      <dgm:spPr/>
    </dgm:pt>
    <dgm:pt modelId="{E1F69D24-CB50-4D50-830F-8C0621752719}" type="pres">
      <dgm:prSet presAssocID="{2EE2B7D7-71B9-4290-8BAE-C2BB4B47577F}" presName="arrow" presStyleLbl="bgShp" presStyleIdx="0" presStyleCnt="1"/>
      <dgm:spPr>
        <a:solidFill>
          <a:schemeClr val="tx2"/>
        </a:solidFill>
      </dgm:spPr>
    </dgm:pt>
    <dgm:pt modelId="{06F60E4D-ECFE-45C7-B811-18A14B0198AF}" type="pres">
      <dgm:prSet presAssocID="{2EE2B7D7-71B9-4290-8BAE-C2BB4B47577F}" presName="points" presStyleCnt="0"/>
      <dgm:spPr/>
    </dgm:pt>
    <dgm:pt modelId="{426CEAA5-058E-4143-A450-872C11BBE21B}" type="pres">
      <dgm:prSet presAssocID="{05E6BD3D-23D0-4502-B16B-E4868D44D067}" presName="compositeA" presStyleCnt="0"/>
      <dgm:spPr/>
    </dgm:pt>
    <dgm:pt modelId="{81FC47EA-EB1A-4469-BBC1-6099587B090E}" type="pres">
      <dgm:prSet presAssocID="{05E6BD3D-23D0-4502-B16B-E4868D44D067}" presName="textA" presStyleLbl="revTx" presStyleIdx="0" presStyleCnt="3" custLinFactNeighborX="25253" custLinFactNeighborY="97039">
        <dgm:presLayoutVars>
          <dgm:bulletEnabled val="1"/>
        </dgm:presLayoutVars>
      </dgm:prSet>
      <dgm:spPr/>
      <dgm:t>
        <a:bodyPr/>
        <a:lstStyle/>
        <a:p>
          <a:endParaRPr lang="de-DE"/>
        </a:p>
      </dgm:t>
    </dgm:pt>
    <dgm:pt modelId="{536C1AE1-E1DE-4566-ADF7-1E7F3D264183}" type="pres">
      <dgm:prSet presAssocID="{05E6BD3D-23D0-4502-B16B-E4868D44D067}" presName="circleA" presStyleLbl="node1" presStyleIdx="0" presStyleCnt="3" custScaleX="323279" custScaleY="169421" custLinFactX="44384" custLinFactNeighborX="100000"/>
      <dgm:spPr>
        <a:solidFill>
          <a:schemeClr val="accent1">
            <a:lumMod val="75000"/>
          </a:schemeClr>
        </a:solidFill>
      </dgm:spPr>
    </dgm:pt>
    <dgm:pt modelId="{826DE134-A201-49DC-A928-6B5FC77C1940}" type="pres">
      <dgm:prSet presAssocID="{05E6BD3D-23D0-4502-B16B-E4868D44D067}" presName="spaceA" presStyleCnt="0"/>
      <dgm:spPr/>
    </dgm:pt>
    <dgm:pt modelId="{907934C8-ADF6-4F08-BEBC-42945E8930A0}" type="pres">
      <dgm:prSet presAssocID="{3589151F-49D4-4E9D-934C-2319D367BC44}" presName="space" presStyleCnt="0"/>
      <dgm:spPr/>
    </dgm:pt>
    <dgm:pt modelId="{A9A9223E-326C-42B5-9541-2AF74CC428D4}" type="pres">
      <dgm:prSet presAssocID="{2CC9AA20-CFEE-4EBC-89E8-D9CB1301CC75}" presName="compositeB" presStyleCnt="0"/>
      <dgm:spPr/>
    </dgm:pt>
    <dgm:pt modelId="{E6665A42-6A42-4189-B112-97B065464265}" type="pres">
      <dgm:prSet presAssocID="{2CC9AA20-CFEE-4EBC-89E8-D9CB1301CC75}" presName="textB" presStyleLbl="revTx" presStyleIdx="1" presStyleCnt="3" custLinFactNeighborX="29132" custLinFactNeighborY="-84451">
        <dgm:presLayoutVars>
          <dgm:bulletEnabled val="1"/>
        </dgm:presLayoutVars>
      </dgm:prSet>
      <dgm:spPr/>
      <dgm:t>
        <a:bodyPr/>
        <a:lstStyle/>
        <a:p>
          <a:endParaRPr lang="de-DE"/>
        </a:p>
      </dgm:t>
    </dgm:pt>
    <dgm:pt modelId="{10303578-2E93-444D-948A-F8689DA0BB57}" type="pres">
      <dgm:prSet presAssocID="{2CC9AA20-CFEE-4EBC-89E8-D9CB1301CC75}" presName="circleB" presStyleLbl="node1" presStyleIdx="1" presStyleCnt="3" custScaleX="323279" custScaleY="169421" custLinFactX="191712" custLinFactNeighborX="200000"/>
      <dgm:spPr>
        <a:solidFill>
          <a:schemeClr val="accent1">
            <a:lumMod val="75000"/>
          </a:schemeClr>
        </a:solidFill>
      </dgm:spPr>
    </dgm:pt>
    <dgm:pt modelId="{ACDFF126-C0A3-475A-B662-4685376497CB}" type="pres">
      <dgm:prSet presAssocID="{2CC9AA20-CFEE-4EBC-89E8-D9CB1301CC75}" presName="spaceB" presStyleCnt="0"/>
      <dgm:spPr/>
    </dgm:pt>
    <dgm:pt modelId="{F3FB3ACC-BE57-41EF-9956-D64F59FA9179}" type="pres">
      <dgm:prSet presAssocID="{3F5255F3-4A2F-40A4-BF19-7CC9C7E68E24}" presName="space" presStyleCnt="0"/>
      <dgm:spPr/>
    </dgm:pt>
    <dgm:pt modelId="{74815041-3CD4-4718-A45C-709FB7285F20}" type="pres">
      <dgm:prSet presAssocID="{188B00C8-DEA9-45FF-9578-48D906FFD914}" presName="compositeA" presStyleCnt="0"/>
      <dgm:spPr/>
    </dgm:pt>
    <dgm:pt modelId="{A1732F4A-75A8-4FBC-BD27-F984DD64EFA8}" type="pres">
      <dgm:prSet presAssocID="{188B00C8-DEA9-45FF-9578-48D906FFD914}" presName="textA" presStyleLbl="revTx" presStyleIdx="2" presStyleCnt="3" custLinFactNeighborX="-3284" custLinFactNeighborY="97170">
        <dgm:presLayoutVars>
          <dgm:bulletEnabled val="1"/>
        </dgm:presLayoutVars>
      </dgm:prSet>
      <dgm:spPr/>
      <dgm:t>
        <a:bodyPr/>
        <a:lstStyle/>
        <a:p>
          <a:endParaRPr lang="de-DE"/>
        </a:p>
      </dgm:t>
    </dgm:pt>
    <dgm:pt modelId="{B861DB4A-19B8-4CF9-B57B-5738360467AA}" type="pres">
      <dgm:prSet presAssocID="{188B00C8-DEA9-45FF-9578-48D906FFD914}" presName="circleA" presStyleLbl="node1" presStyleIdx="2" presStyleCnt="3" custScaleX="323279" custScaleY="169421" custLinFactNeighborX="20795" custLinFactNeighborY="-797"/>
      <dgm:spPr>
        <a:noFill/>
        <a:ln>
          <a:noFill/>
        </a:ln>
      </dgm:spPr>
    </dgm:pt>
    <dgm:pt modelId="{8AC81C0C-B492-45DB-B204-826CA7307BBB}" type="pres">
      <dgm:prSet presAssocID="{188B00C8-DEA9-45FF-9578-48D906FFD914}" presName="spaceA" presStyleCnt="0"/>
      <dgm:spPr/>
    </dgm:pt>
  </dgm:ptLst>
  <dgm:cxnLst>
    <dgm:cxn modelId="{B370BECB-5B9B-4CE2-A7BE-96A18B7B139A}" srcId="{2EE2B7D7-71B9-4290-8BAE-C2BB4B47577F}" destId="{2CC9AA20-CFEE-4EBC-89E8-D9CB1301CC75}" srcOrd="1" destOrd="0" parTransId="{E5B6B2AB-B4E9-4551-A7AA-AFEA9193B40F}" sibTransId="{3F5255F3-4A2F-40A4-BF19-7CC9C7E68E24}"/>
    <dgm:cxn modelId="{9794E429-C3E8-48DF-BF40-7FF7B18BB215}" type="presOf" srcId="{05E6BD3D-23D0-4502-B16B-E4868D44D067}" destId="{81FC47EA-EB1A-4469-BBC1-6099587B090E}" srcOrd="0" destOrd="0" presId="urn:microsoft.com/office/officeart/2005/8/layout/hProcess11"/>
    <dgm:cxn modelId="{425B4CF1-ECCF-451A-AEE1-09BB02175A44}" type="presOf" srcId="{188B00C8-DEA9-45FF-9578-48D906FFD914}" destId="{A1732F4A-75A8-4FBC-BD27-F984DD64EFA8}" srcOrd="0" destOrd="0" presId="urn:microsoft.com/office/officeart/2005/8/layout/hProcess11"/>
    <dgm:cxn modelId="{3F675F26-89F9-4F0C-9E04-CBE5C0184B53}" type="presOf" srcId="{2CC9AA20-CFEE-4EBC-89E8-D9CB1301CC75}" destId="{E6665A42-6A42-4189-B112-97B065464265}" srcOrd="0" destOrd="0" presId="urn:microsoft.com/office/officeart/2005/8/layout/hProcess11"/>
    <dgm:cxn modelId="{757AED2A-CC6A-49A0-A913-BEA61FCD424F}" srcId="{2EE2B7D7-71B9-4290-8BAE-C2BB4B47577F}" destId="{188B00C8-DEA9-45FF-9578-48D906FFD914}" srcOrd="2" destOrd="0" parTransId="{497E41DB-840C-4D25-B77D-4252D036E030}" sibTransId="{68C4DD8B-33B1-4567-A7EF-18C816E6E1FF}"/>
    <dgm:cxn modelId="{25BF6693-7AE7-45DE-A0A3-0819C9026E71}" srcId="{2EE2B7D7-71B9-4290-8BAE-C2BB4B47577F}" destId="{05E6BD3D-23D0-4502-B16B-E4868D44D067}" srcOrd="0" destOrd="0" parTransId="{E417271A-4012-4B4D-9C8A-92BEC5A10BE4}" sibTransId="{3589151F-49D4-4E9D-934C-2319D367BC44}"/>
    <dgm:cxn modelId="{95203CE1-A3EC-41B3-888B-4FCB9500F354}" type="presOf" srcId="{2EE2B7D7-71B9-4290-8BAE-C2BB4B47577F}" destId="{7D6DD6D3-0977-4466-92B5-80EFB7A09C35}" srcOrd="0" destOrd="0" presId="urn:microsoft.com/office/officeart/2005/8/layout/hProcess11"/>
    <dgm:cxn modelId="{C02AC643-5D48-4E94-B18D-F80EE83CC8A1}" type="presParOf" srcId="{7D6DD6D3-0977-4466-92B5-80EFB7A09C35}" destId="{E1F69D24-CB50-4D50-830F-8C0621752719}" srcOrd="0" destOrd="0" presId="urn:microsoft.com/office/officeart/2005/8/layout/hProcess11"/>
    <dgm:cxn modelId="{AE4BB0A1-F701-4211-8F7B-62C5004BCC1D}" type="presParOf" srcId="{7D6DD6D3-0977-4466-92B5-80EFB7A09C35}" destId="{06F60E4D-ECFE-45C7-B811-18A14B0198AF}" srcOrd="1" destOrd="0" presId="urn:microsoft.com/office/officeart/2005/8/layout/hProcess11"/>
    <dgm:cxn modelId="{19106809-FAF8-464C-9BED-560E3ABFABAF}" type="presParOf" srcId="{06F60E4D-ECFE-45C7-B811-18A14B0198AF}" destId="{426CEAA5-058E-4143-A450-872C11BBE21B}" srcOrd="0" destOrd="0" presId="urn:microsoft.com/office/officeart/2005/8/layout/hProcess11"/>
    <dgm:cxn modelId="{DA530DF2-6145-4DEF-8A3D-CE1496273708}" type="presParOf" srcId="{426CEAA5-058E-4143-A450-872C11BBE21B}" destId="{81FC47EA-EB1A-4469-BBC1-6099587B090E}" srcOrd="0" destOrd="0" presId="urn:microsoft.com/office/officeart/2005/8/layout/hProcess11"/>
    <dgm:cxn modelId="{1C24321A-4979-47A8-8750-A4CC8D650D73}" type="presParOf" srcId="{426CEAA5-058E-4143-A450-872C11BBE21B}" destId="{536C1AE1-E1DE-4566-ADF7-1E7F3D264183}" srcOrd="1" destOrd="0" presId="urn:microsoft.com/office/officeart/2005/8/layout/hProcess11"/>
    <dgm:cxn modelId="{2405C283-16BF-4121-B94C-067495E5B56E}" type="presParOf" srcId="{426CEAA5-058E-4143-A450-872C11BBE21B}" destId="{826DE134-A201-49DC-A928-6B5FC77C1940}" srcOrd="2" destOrd="0" presId="urn:microsoft.com/office/officeart/2005/8/layout/hProcess11"/>
    <dgm:cxn modelId="{1F42CE8C-61F0-4909-B7B3-293DF935D0B8}" type="presParOf" srcId="{06F60E4D-ECFE-45C7-B811-18A14B0198AF}" destId="{907934C8-ADF6-4F08-BEBC-42945E8930A0}" srcOrd="1" destOrd="0" presId="urn:microsoft.com/office/officeart/2005/8/layout/hProcess11"/>
    <dgm:cxn modelId="{26F2E9D4-8D6D-4396-BB51-BA8B326F40BE}" type="presParOf" srcId="{06F60E4D-ECFE-45C7-B811-18A14B0198AF}" destId="{A9A9223E-326C-42B5-9541-2AF74CC428D4}" srcOrd="2" destOrd="0" presId="urn:microsoft.com/office/officeart/2005/8/layout/hProcess11"/>
    <dgm:cxn modelId="{A1FF2077-4D4B-48AD-9CC2-3FADE0DE2F43}" type="presParOf" srcId="{A9A9223E-326C-42B5-9541-2AF74CC428D4}" destId="{E6665A42-6A42-4189-B112-97B065464265}" srcOrd="0" destOrd="0" presId="urn:microsoft.com/office/officeart/2005/8/layout/hProcess11"/>
    <dgm:cxn modelId="{8B3A5CD8-CBD1-4BF4-9B9A-EC6550593371}" type="presParOf" srcId="{A9A9223E-326C-42B5-9541-2AF74CC428D4}" destId="{10303578-2E93-444D-948A-F8689DA0BB57}" srcOrd="1" destOrd="0" presId="urn:microsoft.com/office/officeart/2005/8/layout/hProcess11"/>
    <dgm:cxn modelId="{50CFAFAE-400B-4644-98E3-AE3780D6008C}" type="presParOf" srcId="{A9A9223E-326C-42B5-9541-2AF74CC428D4}" destId="{ACDFF126-C0A3-475A-B662-4685376497CB}" srcOrd="2" destOrd="0" presId="urn:microsoft.com/office/officeart/2005/8/layout/hProcess11"/>
    <dgm:cxn modelId="{2AA134DB-3C64-42FD-9450-09BDCA495F3F}" type="presParOf" srcId="{06F60E4D-ECFE-45C7-B811-18A14B0198AF}" destId="{F3FB3ACC-BE57-41EF-9956-D64F59FA9179}" srcOrd="3" destOrd="0" presId="urn:microsoft.com/office/officeart/2005/8/layout/hProcess11"/>
    <dgm:cxn modelId="{8BDDCF01-CCEE-4525-A655-EDA00084F55F}" type="presParOf" srcId="{06F60E4D-ECFE-45C7-B811-18A14B0198AF}" destId="{74815041-3CD4-4718-A45C-709FB7285F20}" srcOrd="4" destOrd="0" presId="urn:microsoft.com/office/officeart/2005/8/layout/hProcess11"/>
    <dgm:cxn modelId="{E41CE596-0B53-4D48-B10C-67B841987365}" type="presParOf" srcId="{74815041-3CD4-4718-A45C-709FB7285F20}" destId="{A1732F4A-75A8-4FBC-BD27-F984DD64EFA8}" srcOrd="0" destOrd="0" presId="urn:microsoft.com/office/officeart/2005/8/layout/hProcess11"/>
    <dgm:cxn modelId="{4B118B4D-5FFC-4622-AADE-8F5D48CB625F}" type="presParOf" srcId="{74815041-3CD4-4718-A45C-709FB7285F20}" destId="{B861DB4A-19B8-4CF9-B57B-5738360467AA}" srcOrd="1" destOrd="0" presId="urn:microsoft.com/office/officeart/2005/8/layout/hProcess11"/>
    <dgm:cxn modelId="{63065297-F216-438D-8602-87126FCA0015}" type="presParOf" srcId="{74815041-3CD4-4718-A45C-709FB7285F20}" destId="{8AC81C0C-B492-45DB-B204-826CA7307BB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A44AC5-9740-4025-9DF3-78D3CDDAFF2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A4E672E0-D707-47B2-B3D9-1A80243B671F}">
      <dgm:prSet custT="1"/>
      <dgm:spPr>
        <a:solidFill>
          <a:srgbClr val="C00000"/>
        </a:solidFill>
      </dgm:spPr>
      <dgm:t>
        <a:bodyPr/>
        <a:lstStyle/>
        <a:p>
          <a:pPr rtl="0"/>
          <a:r>
            <a:rPr lang="de-DE" sz="1400" dirty="0" smtClean="0"/>
            <a:t>Thomas </a:t>
          </a:r>
          <a:r>
            <a:rPr lang="de-DE" sz="1400" dirty="0" err="1" smtClean="0"/>
            <a:t>Kranig</a:t>
          </a:r>
          <a:r>
            <a:rPr lang="de-DE" sz="1400" dirty="0" smtClean="0"/>
            <a:t>, Präsident des</a:t>
          </a:r>
          <a:br>
            <a:rPr lang="de-DE" sz="1400" dirty="0" smtClean="0"/>
          </a:br>
          <a:r>
            <a:rPr lang="de-DE" sz="1400" dirty="0" smtClean="0"/>
            <a:t>Bayerischen Landesamts für Datenschutzaufsicht, </a:t>
          </a:r>
        </a:p>
        <a:p>
          <a:pPr rtl="0"/>
          <a:r>
            <a:rPr lang="de-DE" sz="1400" dirty="0" smtClean="0"/>
            <a:t>23. März 2017</a:t>
          </a:r>
          <a:endParaRPr lang="de-DE" sz="1400" dirty="0"/>
        </a:p>
      </dgm:t>
    </dgm:pt>
    <dgm:pt modelId="{E65EAD01-F5DE-4B3A-B403-7F511170AC3D}" type="parTrans" cxnId="{75ED4896-A594-4AA1-A4EF-323F1A5EF903}">
      <dgm:prSet/>
      <dgm:spPr/>
      <dgm:t>
        <a:bodyPr/>
        <a:lstStyle/>
        <a:p>
          <a:endParaRPr lang="de-DE"/>
        </a:p>
      </dgm:t>
    </dgm:pt>
    <dgm:pt modelId="{3E153E67-7AE4-49AE-A2AD-298EC456074C}" type="sibTrans" cxnId="{75ED4896-A594-4AA1-A4EF-323F1A5EF903}">
      <dgm:prSet/>
      <dgm:spPr/>
      <dgm:t>
        <a:bodyPr/>
        <a:lstStyle/>
        <a:p>
          <a:endParaRPr lang="de-DE"/>
        </a:p>
      </dgm:t>
    </dgm:pt>
    <dgm:pt modelId="{9EA4E3A0-D8B4-4840-9636-EBAA5D4FC464}" type="pres">
      <dgm:prSet presAssocID="{85A44AC5-9740-4025-9DF3-78D3CDDAFF26}" presName="Name0" presStyleCnt="0">
        <dgm:presLayoutVars>
          <dgm:dir/>
          <dgm:animLvl val="lvl"/>
          <dgm:resizeHandles val="exact"/>
        </dgm:presLayoutVars>
      </dgm:prSet>
      <dgm:spPr/>
      <dgm:t>
        <a:bodyPr/>
        <a:lstStyle/>
        <a:p>
          <a:endParaRPr lang="de-DE"/>
        </a:p>
      </dgm:t>
    </dgm:pt>
    <dgm:pt modelId="{42CFDCEA-EBEA-4E1A-9558-47BB47B7C380}" type="pres">
      <dgm:prSet presAssocID="{A4E672E0-D707-47B2-B3D9-1A80243B671F}" presName="linNode" presStyleCnt="0"/>
      <dgm:spPr/>
    </dgm:pt>
    <dgm:pt modelId="{5B4CC0C0-3376-464D-A2D4-953FE41C8503}" type="pres">
      <dgm:prSet presAssocID="{A4E672E0-D707-47B2-B3D9-1A80243B671F}" presName="parentText" presStyleLbl="node1" presStyleIdx="0" presStyleCnt="1" custScaleX="233726" custLinFactNeighborX="-55288" custLinFactNeighborY="49">
        <dgm:presLayoutVars>
          <dgm:chMax val="1"/>
          <dgm:bulletEnabled val="1"/>
        </dgm:presLayoutVars>
      </dgm:prSet>
      <dgm:spPr/>
      <dgm:t>
        <a:bodyPr/>
        <a:lstStyle/>
        <a:p>
          <a:endParaRPr lang="de-DE"/>
        </a:p>
      </dgm:t>
    </dgm:pt>
  </dgm:ptLst>
  <dgm:cxnLst>
    <dgm:cxn modelId="{75ED4896-A594-4AA1-A4EF-323F1A5EF903}" srcId="{85A44AC5-9740-4025-9DF3-78D3CDDAFF26}" destId="{A4E672E0-D707-47B2-B3D9-1A80243B671F}" srcOrd="0" destOrd="0" parTransId="{E65EAD01-F5DE-4B3A-B403-7F511170AC3D}" sibTransId="{3E153E67-7AE4-49AE-A2AD-298EC456074C}"/>
    <dgm:cxn modelId="{10D17C63-A669-4D1C-8115-8330C919EF13}" type="presOf" srcId="{85A44AC5-9740-4025-9DF3-78D3CDDAFF26}" destId="{9EA4E3A0-D8B4-4840-9636-EBAA5D4FC464}" srcOrd="0" destOrd="0" presId="urn:microsoft.com/office/officeart/2005/8/layout/vList5"/>
    <dgm:cxn modelId="{EF58C18A-4EAC-4519-9C76-F25777BA1545}" type="presOf" srcId="{A4E672E0-D707-47B2-B3D9-1A80243B671F}" destId="{5B4CC0C0-3376-464D-A2D4-953FE41C8503}" srcOrd="0" destOrd="0" presId="urn:microsoft.com/office/officeart/2005/8/layout/vList5"/>
    <dgm:cxn modelId="{EE8E7465-4725-4405-B365-A758E8B0A7A5}" type="presParOf" srcId="{9EA4E3A0-D8B4-4840-9636-EBAA5D4FC464}" destId="{42CFDCEA-EBEA-4E1A-9558-47BB47B7C380}" srcOrd="0" destOrd="0" presId="urn:microsoft.com/office/officeart/2005/8/layout/vList5"/>
    <dgm:cxn modelId="{AA6CBD1B-3DB6-47CA-8E6A-A50DE07E97F8}" type="presParOf" srcId="{42CFDCEA-EBEA-4E1A-9558-47BB47B7C380}" destId="{5B4CC0C0-3376-464D-A2D4-953FE41C8503}" srcOrd="0"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39694F-09B0-4F46-B769-A9900DEA925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de-DE"/>
        </a:p>
      </dgm:t>
    </dgm:pt>
    <dgm:pt modelId="{AFBEDAB6-2FDE-4C88-8720-9362894EF8EE}">
      <dgm:prSet custT="1"/>
      <dgm:spPr>
        <a:solidFill>
          <a:srgbClr val="C00000">
            <a:alpha val="50000"/>
          </a:srgbClr>
        </a:solidFill>
        <a:ln>
          <a:solidFill>
            <a:srgbClr val="C00000"/>
          </a:solidFill>
        </a:ln>
      </dgm:spPr>
      <dgm:t>
        <a:bodyPr/>
        <a:lstStyle/>
        <a:p>
          <a:pPr rtl="0"/>
          <a:r>
            <a:rPr lang="de-DE" sz="2200" dirty="0" smtClean="0"/>
            <a:t>Bußgeld: </a:t>
          </a:r>
          <a:r>
            <a:rPr lang="de-DE" sz="2000" b="0" dirty="0" smtClean="0"/>
            <a:t>künftig bis</a:t>
          </a:r>
          <a:r>
            <a:rPr lang="de-DE" sz="2200" dirty="0" smtClean="0"/>
            <a:t> 20 Mio. €</a:t>
          </a:r>
          <a:endParaRPr lang="de-DE" sz="2200" dirty="0"/>
        </a:p>
      </dgm:t>
    </dgm:pt>
    <dgm:pt modelId="{D7A46D6E-B685-4008-9CCE-4D7FE85D3390}" type="parTrans" cxnId="{E5ED7D49-6534-490B-99FC-04EC8FAF7B46}">
      <dgm:prSet/>
      <dgm:spPr/>
      <dgm:t>
        <a:bodyPr/>
        <a:lstStyle/>
        <a:p>
          <a:endParaRPr lang="de-DE"/>
        </a:p>
      </dgm:t>
    </dgm:pt>
    <dgm:pt modelId="{B2DAE7B0-F80F-4873-B373-992D3407D1E6}" type="sibTrans" cxnId="{E5ED7D49-6534-490B-99FC-04EC8FAF7B46}">
      <dgm:prSet/>
      <dgm:spPr/>
      <dgm:t>
        <a:bodyPr/>
        <a:lstStyle/>
        <a:p>
          <a:endParaRPr lang="de-DE"/>
        </a:p>
      </dgm:t>
    </dgm:pt>
    <dgm:pt modelId="{0C214758-B211-4963-BB6D-ABE6D7A9637A}" type="pres">
      <dgm:prSet presAssocID="{A339694F-09B0-4F46-B769-A9900DEA925F}" presName="compositeShape" presStyleCnt="0">
        <dgm:presLayoutVars>
          <dgm:chMax val="7"/>
          <dgm:dir/>
          <dgm:resizeHandles val="exact"/>
        </dgm:presLayoutVars>
      </dgm:prSet>
      <dgm:spPr/>
      <dgm:t>
        <a:bodyPr/>
        <a:lstStyle/>
        <a:p>
          <a:endParaRPr lang="de-DE"/>
        </a:p>
      </dgm:t>
    </dgm:pt>
    <dgm:pt modelId="{EE7CA353-66FF-4802-8A32-FA823EC0A02A}" type="pres">
      <dgm:prSet presAssocID="{AFBEDAB6-2FDE-4C88-8720-9362894EF8EE}" presName="circ1TxSh" presStyleLbl="vennNode1" presStyleIdx="0" presStyleCnt="1" custLinFactNeighborX="-9632" custLinFactNeighborY="17391"/>
      <dgm:spPr/>
      <dgm:t>
        <a:bodyPr/>
        <a:lstStyle/>
        <a:p>
          <a:endParaRPr lang="de-DE"/>
        </a:p>
      </dgm:t>
    </dgm:pt>
  </dgm:ptLst>
  <dgm:cxnLst>
    <dgm:cxn modelId="{E5ED7D49-6534-490B-99FC-04EC8FAF7B46}" srcId="{A339694F-09B0-4F46-B769-A9900DEA925F}" destId="{AFBEDAB6-2FDE-4C88-8720-9362894EF8EE}" srcOrd="0" destOrd="0" parTransId="{D7A46D6E-B685-4008-9CCE-4D7FE85D3390}" sibTransId="{B2DAE7B0-F80F-4873-B373-992D3407D1E6}"/>
    <dgm:cxn modelId="{26F2F7C8-AD2D-4159-BF6C-D0FC9B7509F9}" type="presOf" srcId="{A339694F-09B0-4F46-B769-A9900DEA925F}" destId="{0C214758-B211-4963-BB6D-ABE6D7A9637A}" srcOrd="0" destOrd="0" presId="urn:microsoft.com/office/officeart/2005/8/layout/venn1"/>
    <dgm:cxn modelId="{DC8FCCF4-13D5-41C3-A68D-EE7370C14033}" type="presOf" srcId="{AFBEDAB6-2FDE-4C88-8720-9362894EF8EE}" destId="{EE7CA353-66FF-4802-8A32-FA823EC0A02A}" srcOrd="0" destOrd="0" presId="urn:microsoft.com/office/officeart/2005/8/layout/venn1"/>
    <dgm:cxn modelId="{4EACB94D-B8F8-4E5B-9658-7399DAB30BD3}" type="presParOf" srcId="{0C214758-B211-4963-BB6D-ABE6D7A9637A}" destId="{EE7CA353-66FF-4802-8A32-FA823EC0A02A}"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E29F1C-D287-4CC4-BA77-C627B803144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de-DE"/>
        </a:p>
      </dgm:t>
    </dgm:pt>
    <dgm:pt modelId="{EEB5451A-AC69-43F1-9018-6094DA71EF1A}">
      <dgm:prSet custT="1"/>
      <dgm:spPr/>
      <dgm:t>
        <a:bodyPr/>
        <a:lstStyle/>
        <a:p>
          <a:pPr rtl="0"/>
          <a:r>
            <a:rPr lang="de-DE" sz="2000" dirty="0" smtClean="0"/>
            <a:t>Also fast jede Organisation</a:t>
          </a:r>
          <a:endParaRPr lang="de-DE" sz="2000" dirty="0"/>
        </a:p>
      </dgm:t>
    </dgm:pt>
    <dgm:pt modelId="{F2257B50-0F68-4E7A-9596-D38DF6108FF5}" type="parTrans" cxnId="{2FF6E741-ED2B-4D6E-8857-16CBFDEAE09C}">
      <dgm:prSet/>
      <dgm:spPr/>
      <dgm:t>
        <a:bodyPr/>
        <a:lstStyle/>
        <a:p>
          <a:endParaRPr lang="de-DE" sz="1200"/>
        </a:p>
      </dgm:t>
    </dgm:pt>
    <dgm:pt modelId="{2626B63B-C9B1-46A9-9A51-92E1804002D9}" type="sibTrans" cxnId="{2FF6E741-ED2B-4D6E-8857-16CBFDEAE09C}">
      <dgm:prSet/>
      <dgm:spPr/>
      <dgm:t>
        <a:bodyPr/>
        <a:lstStyle/>
        <a:p>
          <a:endParaRPr lang="de-DE" sz="1200"/>
        </a:p>
      </dgm:t>
    </dgm:pt>
    <dgm:pt modelId="{27232492-B4C3-4AC1-A136-73AC7300D43C}" type="pres">
      <dgm:prSet presAssocID="{4EE29F1C-D287-4CC4-BA77-C627B8031441}" presName="Name0" presStyleCnt="0">
        <dgm:presLayoutVars>
          <dgm:dir/>
          <dgm:animLvl val="lvl"/>
          <dgm:resizeHandles val="exact"/>
        </dgm:presLayoutVars>
      </dgm:prSet>
      <dgm:spPr/>
      <dgm:t>
        <a:bodyPr/>
        <a:lstStyle/>
        <a:p>
          <a:endParaRPr lang="de-DE"/>
        </a:p>
      </dgm:t>
    </dgm:pt>
    <dgm:pt modelId="{3464C6EA-6728-45E2-8F24-7E0525B61E9F}" type="pres">
      <dgm:prSet presAssocID="{EEB5451A-AC69-43F1-9018-6094DA71EF1A}" presName="linNode" presStyleCnt="0"/>
      <dgm:spPr/>
    </dgm:pt>
    <dgm:pt modelId="{0D38679A-9DDE-4958-9423-E6DB9E48AD11}" type="pres">
      <dgm:prSet presAssocID="{EEB5451A-AC69-43F1-9018-6094DA71EF1A}" presName="parentText" presStyleLbl="node1" presStyleIdx="0" presStyleCnt="1" custScaleX="277778" custLinFactNeighborX="-63329" custLinFactNeighborY="81818">
        <dgm:presLayoutVars>
          <dgm:chMax val="1"/>
          <dgm:bulletEnabled val="1"/>
        </dgm:presLayoutVars>
      </dgm:prSet>
      <dgm:spPr/>
      <dgm:t>
        <a:bodyPr/>
        <a:lstStyle/>
        <a:p>
          <a:endParaRPr lang="de-DE"/>
        </a:p>
      </dgm:t>
    </dgm:pt>
  </dgm:ptLst>
  <dgm:cxnLst>
    <dgm:cxn modelId="{776FB378-F90F-4685-9356-62CE35C92B33}" type="presOf" srcId="{4EE29F1C-D287-4CC4-BA77-C627B8031441}" destId="{27232492-B4C3-4AC1-A136-73AC7300D43C}" srcOrd="0" destOrd="0" presId="urn:microsoft.com/office/officeart/2005/8/layout/vList5"/>
    <dgm:cxn modelId="{2FF6E741-ED2B-4D6E-8857-16CBFDEAE09C}" srcId="{4EE29F1C-D287-4CC4-BA77-C627B8031441}" destId="{EEB5451A-AC69-43F1-9018-6094DA71EF1A}" srcOrd="0" destOrd="0" parTransId="{F2257B50-0F68-4E7A-9596-D38DF6108FF5}" sibTransId="{2626B63B-C9B1-46A9-9A51-92E1804002D9}"/>
    <dgm:cxn modelId="{38BF69E6-3253-4FF2-9261-A206FB5593B6}" type="presOf" srcId="{EEB5451A-AC69-43F1-9018-6094DA71EF1A}" destId="{0D38679A-9DDE-4958-9423-E6DB9E48AD11}" srcOrd="0" destOrd="0" presId="urn:microsoft.com/office/officeart/2005/8/layout/vList5"/>
    <dgm:cxn modelId="{ECFEC857-FB89-4A4C-90DE-A898ED327ADA}" type="presParOf" srcId="{27232492-B4C3-4AC1-A136-73AC7300D43C}" destId="{3464C6EA-6728-45E2-8F24-7E0525B61E9F}" srcOrd="0" destOrd="0" presId="urn:microsoft.com/office/officeart/2005/8/layout/vList5"/>
    <dgm:cxn modelId="{5F90EC47-5C6F-4F6D-929A-0F582D24320B}" type="presParOf" srcId="{3464C6EA-6728-45E2-8F24-7E0525B61E9F}" destId="{0D38679A-9DDE-4958-9423-E6DB9E48AD1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75E229-E618-4148-A3E5-432010FF258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5C7E5869-1BFE-496B-8EC9-F0D8B734DDA7}">
      <dgm:prSet/>
      <dgm:spPr>
        <a:solidFill>
          <a:srgbClr val="C00000"/>
        </a:solidFill>
      </dgm:spPr>
      <dgm:t>
        <a:bodyPr/>
        <a:lstStyle/>
        <a:p>
          <a:pPr rtl="0"/>
          <a:r>
            <a:rPr lang="de-DE" dirty="0" smtClean="0"/>
            <a:t>„Die Verarbeitung personenbezogener Daten sollte </a:t>
          </a:r>
          <a:r>
            <a:rPr lang="de-DE" b="1" dirty="0" smtClean="0"/>
            <a:t>nicht</a:t>
          </a:r>
          <a:r>
            <a:rPr lang="de-DE" dirty="0" smtClean="0"/>
            <a:t> als umfangreich gelten, </a:t>
          </a:r>
          <a:br>
            <a:rPr lang="de-DE" dirty="0" smtClean="0"/>
          </a:br>
          <a:r>
            <a:rPr lang="de-DE" dirty="0" smtClean="0"/>
            <a:t>wenn die Verarbeitung personenbezogener Daten von Patienten oder von Mandanten </a:t>
          </a:r>
          <a:br>
            <a:rPr lang="de-DE" dirty="0" smtClean="0"/>
          </a:br>
          <a:r>
            <a:rPr lang="de-DE" dirty="0" smtClean="0"/>
            <a:t>betrifft und durch einen </a:t>
          </a:r>
          <a:r>
            <a:rPr lang="de-DE" b="1" dirty="0" smtClean="0"/>
            <a:t>einzelnen Arzt</a:t>
          </a:r>
          <a:r>
            <a:rPr lang="de-DE" dirty="0" smtClean="0"/>
            <a:t>, sonstigen Angehörigen eines Gesundheitsberufes oder Rechtsanwalt erfolgt. In diesen Fällen sollte eine Datenschutz-Folgenabschätzung </a:t>
          </a:r>
          <a:br>
            <a:rPr lang="de-DE" dirty="0" smtClean="0"/>
          </a:br>
          <a:r>
            <a:rPr lang="de-DE" dirty="0" smtClean="0"/>
            <a:t>nicht zwingend vorgeschrieben sein.“</a:t>
          </a:r>
          <a:endParaRPr lang="de-DE" dirty="0"/>
        </a:p>
      </dgm:t>
    </dgm:pt>
    <dgm:pt modelId="{CDEA6D8E-0787-4EC0-9632-BA4EF2B52C77}" type="parTrans" cxnId="{88502961-7C24-4BD8-B9A3-94DDE8E7CB0A}">
      <dgm:prSet/>
      <dgm:spPr/>
      <dgm:t>
        <a:bodyPr/>
        <a:lstStyle/>
        <a:p>
          <a:endParaRPr lang="de-DE"/>
        </a:p>
      </dgm:t>
    </dgm:pt>
    <dgm:pt modelId="{E10937D5-E9A7-4322-AEA8-797A0F6A5C53}" type="sibTrans" cxnId="{88502961-7C24-4BD8-B9A3-94DDE8E7CB0A}">
      <dgm:prSet/>
      <dgm:spPr/>
      <dgm:t>
        <a:bodyPr/>
        <a:lstStyle/>
        <a:p>
          <a:endParaRPr lang="de-DE"/>
        </a:p>
      </dgm:t>
    </dgm:pt>
    <dgm:pt modelId="{1F03C475-418E-4A7B-86DB-4EF93151C8F9}" type="pres">
      <dgm:prSet presAssocID="{FA75E229-E618-4148-A3E5-432010FF2588}" presName="Name0" presStyleCnt="0">
        <dgm:presLayoutVars>
          <dgm:dir/>
          <dgm:animLvl val="lvl"/>
          <dgm:resizeHandles val="exact"/>
        </dgm:presLayoutVars>
      </dgm:prSet>
      <dgm:spPr/>
      <dgm:t>
        <a:bodyPr/>
        <a:lstStyle/>
        <a:p>
          <a:endParaRPr lang="de-DE"/>
        </a:p>
      </dgm:t>
    </dgm:pt>
    <dgm:pt modelId="{BB1BFB4E-4715-4E11-8DDB-61DD6D793D70}" type="pres">
      <dgm:prSet presAssocID="{5C7E5869-1BFE-496B-8EC9-F0D8B734DDA7}" presName="linNode" presStyleCnt="0"/>
      <dgm:spPr/>
    </dgm:pt>
    <dgm:pt modelId="{F5C57525-052C-4BAF-BFE9-CF0D2C2E70F2}" type="pres">
      <dgm:prSet presAssocID="{5C7E5869-1BFE-496B-8EC9-F0D8B734DDA7}" presName="parentText" presStyleLbl="node1" presStyleIdx="0" presStyleCnt="1" custScaleX="277778" custLinFactNeighborX="-7719" custLinFactNeighborY="-17391">
        <dgm:presLayoutVars>
          <dgm:chMax val="1"/>
          <dgm:bulletEnabled val="1"/>
        </dgm:presLayoutVars>
      </dgm:prSet>
      <dgm:spPr/>
      <dgm:t>
        <a:bodyPr/>
        <a:lstStyle/>
        <a:p>
          <a:endParaRPr lang="de-DE"/>
        </a:p>
      </dgm:t>
    </dgm:pt>
  </dgm:ptLst>
  <dgm:cxnLst>
    <dgm:cxn modelId="{88502961-7C24-4BD8-B9A3-94DDE8E7CB0A}" srcId="{FA75E229-E618-4148-A3E5-432010FF2588}" destId="{5C7E5869-1BFE-496B-8EC9-F0D8B734DDA7}" srcOrd="0" destOrd="0" parTransId="{CDEA6D8E-0787-4EC0-9632-BA4EF2B52C77}" sibTransId="{E10937D5-E9A7-4322-AEA8-797A0F6A5C53}"/>
    <dgm:cxn modelId="{C273366B-0A96-4406-A1C1-A05A2C922A26}" type="presOf" srcId="{5C7E5869-1BFE-496B-8EC9-F0D8B734DDA7}" destId="{F5C57525-052C-4BAF-BFE9-CF0D2C2E70F2}" srcOrd="0" destOrd="0" presId="urn:microsoft.com/office/officeart/2005/8/layout/vList5"/>
    <dgm:cxn modelId="{EC7D3FC0-2F68-4ECC-9457-7EA3C737A57D}" type="presOf" srcId="{FA75E229-E618-4148-A3E5-432010FF2588}" destId="{1F03C475-418E-4A7B-86DB-4EF93151C8F9}" srcOrd="0" destOrd="0" presId="urn:microsoft.com/office/officeart/2005/8/layout/vList5"/>
    <dgm:cxn modelId="{4FADB11C-16F6-4714-B045-0B7357605B19}" type="presParOf" srcId="{1F03C475-418E-4A7B-86DB-4EF93151C8F9}" destId="{BB1BFB4E-4715-4E11-8DDB-61DD6D793D70}" srcOrd="0" destOrd="0" presId="urn:microsoft.com/office/officeart/2005/8/layout/vList5"/>
    <dgm:cxn modelId="{09F19DC5-38A7-4B4A-9E41-FA7E541D9537}" type="presParOf" srcId="{BB1BFB4E-4715-4E11-8DDB-61DD6D793D70}" destId="{F5C57525-052C-4BAF-BFE9-CF0D2C2E70F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E29F1C-D287-4CC4-BA77-C627B803144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de-DE"/>
        </a:p>
      </dgm:t>
    </dgm:pt>
    <dgm:pt modelId="{27232492-B4C3-4AC1-A136-73AC7300D43C}" type="pres">
      <dgm:prSet presAssocID="{4EE29F1C-D287-4CC4-BA77-C627B8031441}" presName="Name0" presStyleCnt="0">
        <dgm:presLayoutVars>
          <dgm:dir/>
          <dgm:animLvl val="lvl"/>
          <dgm:resizeHandles val="exact"/>
        </dgm:presLayoutVars>
      </dgm:prSet>
      <dgm:spPr/>
      <dgm:t>
        <a:bodyPr/>
        <a:lstStyle/>
        <a:p>
          <a:endParaRPr lang="de-DE"/>
        </a:p>
      </dgm:t>
    </dgm:pt>
  </dgm:ptLst>
  <dgm:cxnLst>
    <dgm:cxn modelId="{165C66BA-7CBF-4F3F-B5AD-0566C530D4E5}" type="presOf" srcId="{4EE29F1C-D287-4CC4-BA77-C627B8031441}" destId="{27232492-B4C3-4AC1-A136-73AC7300D43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75E229-E618-4148-A3E5-432010FF258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5C7E5869-1BFE-496B-8EC9-F0D8B734DDA7}">
      <dgm:prSet/>
      <dgm:spPr>
        <a:solidFill>
          <a:srgbClr val="C00000"/>
        </a:solidFill>
      </dgm:spPr>
      <dgm:t>
        <a:bodyPr/>
        <a:lstStyle/>
        <a:p>
          <a:pPr rtl="0"/>
          <a:r>
            <a:rPr lang="de-DE" dirty="0" smtClean="0"/>
            <a:t>„Die Verarbeitung personenbezogener Daten sollte </a:t>
          </a:r>
          <a:r>
            <a:rPr lang="de-DE" b="1" dirty="0" smtClean="0"/>
            <a:t>nicht</a:t>
          </a:r>
          <a:r>
            <a:rPr lang="de-DE" dirty="0" smtClean="0"/>
            <a:t> als umfangreich gelten, </a:t>
          </a:r>
          <a:br>
            <a:rPr lang="de-DE" dirty="0" smtClean="0"/>
          </a:br>
          <a:r>
            <a:rPr lang="de-DE" dirty="0" smtClean="0"/>
            <a:t>wenn die Verarbeitung personenbezogener Daten von Patienten oder von Mandanten </a:t>
          </a:r>
          <a:br>
            <a:rPr lang="de-DE" dirty="0" smtClean="0"/>
          </a:br>
          <a:r>
            <a:rPr lang="de-DE" dirty="0" smtClean="0"/>
            <a:t>betrifft und durch einen </a:t>
          </a:r>
          <a:r>
            <a:rPr lang="de-DE" b="1" dirty="0" smtClean="0"/>
            <a:t>einzelnen Arzt</a:t>
          </a:r>
          <a:r>
            <a:rPr lang="de-DE" dirty="0" smtClean="0"/>
            <a:t>, sonstigen Angehörigen eines Gesundheitsberufes oder Rechtsanwalt erfolgt. In diesen Fällen sollte eine Datenschutz-Folgenabschätzung </a:t>
          </a:r>
          <a:br>
            <a:rPr lang="de-DE" dirty="0" smtClean="0"/>
          </a:br>
          <a:r>
            <a:rPr lang="de-DE" dirty="0" smtClean="0"/>
            <a:t>nicht zwingend vorgeschrieben sein.“</a:t>
          </a:r>
          <a:endParaRPr lang="de-DE" dirty="0"/>
        </a:p>
      </dgm:t>
    </dgm:pt>
    <dgm:pt modelId="{CDEA6D8E-0787-4EC0-9632-BA4EF2B52C77}" type="parTrans" cxnId="{88502961-7C24-4BD8-B9A3-94DDE8E7CB0A}">
      <dgm:prSet/>
      <dgm:spPr/>
      <dgm:t>
        <a:bodyPr/>
        <a:lstStyle/>
        <a:p>
          <a:endParaRPr lang="de-DE"/>
        </a:p>
      </dgm:t>
    </dgm:pt>
    <dgm:pt modelId="{E10937D5-E9A7-4322-AEA8-797A0F6A5C53}" type="sibTrans" cxnId="{88502961-7C24-4BD8-B9A3-94DDE8E7CB0A}">
      <dgm:prSet/>
      <dgm:spPr/>
      <dgm:t>
        <a:bodyPr/>
        <a:lstStyle/>
        <a:p>
          <a:endParaRPr lang="de-DE"/>
        </a:p>
      </dgm:t>
    </dgm:pt>
    <dgm:pt modelId="{1F03C475-418E-4A7B-86DB-4EF93151C8F9}" type="pres">
      <dgm:prSet presAssocID="{FA75E229-E618-4148-A3E5-432010FF2588}" presName="Name0" presStyleCnt="0">
        <dgm:presLayoutVars>
          <dgm:dir/>
          <dgm:animLvl val="lvl"/>
          <dgm:resizeHandles val="exact"/>
        </dgm:presLayoutVars>
      </dgm:prSet>
      <dgm:spPr/>
      <dgm:t>
        <a:bodyPr/>
        <a:lstStyle/>
        <a:p>
          <a:endParaRPr lang="de-DE"/>
        </a:p>
      </dgm:t>
    </dgm:pt>
    <dgm:pt modelId="{BB1BFB4E-4715-4E11-8DDB-61DD6D793D70}" type="pres">
      <dgm:prSet presAssocID="{5C7E5869-1BFE-496B-8EC9-F0D8B734DDA7}" presName="linNode" presStyleCnt="0"/>
      <dgm:spPr/>
    </dgm:pt>
    <dgm:pt modelId="{F5C57525-052C-4BAF-BFE9-CF0D2C2E70F2}" type="pres">
      <dgm:prSet presAssocID="{5C7E5869-1BFE-496B-8EC9-F0D8B734DDA7}" presName="parentText" presStyleLbl="node1" presStyleIdx="0" presStyleCnt="1" custScaleX="277778" custLinFactNeighborX="1620">
        <dgm:presLayoutVars>
          <dgm:chMax val="1"/>
          <dgm:bulletEnabled val="1"/>
        </dgm:presLayoutVars>
      </dgm:prSet>
      <dgm:spPr/>
      <dgm:t>
        <a:bodyPr/>
        <a:lstStyle/>
        <a:p>
          <a:endParaRPr lang="de-DE"/>
        </a:p>
      </dgm:t>
    </dgm:pt>
  </dgm:ptLst>
  <dgm:cxnLst>
    <dgm:cxn modelId="{5C3F059C-AC99-4C09-B389-5324C06AA98E}" type="presOf" srcId="{5C7E5869-1BFE-496B-8EC9-F0D8B734DDA7}" destId="{F5C57525-052C-4BAF-BFE9-CF0D2C2E70F2}" srcOrd="0" destOrd="0" presId="urn:microsoft.com/office/officeart/2005/8/layout/vList5"/>
    <dgm:cxn modelId="{B92535CB-4781-4A82-8AB3-6FA5F58AE7B0}" type="presOf" srcId="{FA75E229-E618-4148-A3E5-432010FF2588}" destId="{1F03C475-418E-4A7B-86DB-4EF93151C8F9}" srcOrd="0" destOrd="0" presId="urn:microsoft.com/office/officeart/2005/8/layout/vList5"/>
    <dgm:cxn modelId="{88502961-7C24-4BD8-B9A3-94DDE8E7CB0A}" srcId="{FA75E229-E618-4148-A3E5-432010FF2588}" destId="{5C7E5869-1BFE-496B-8EC9-F0D8B734DDA7}" srcOrd="0" destOrd="0" parTransId="{CDEA6D8E-0787-4EC0-9632-BA4EF2B52C77}" sibTransId="{E10937D5-E9A7-4322-AEA8-797A0F6A5C53}"/>
    <dgm:cxn modelId="{0F43D4D5-28CB-4D8D-AFA4-0D7A7A040986}" type="presParOf" srcId="{1F03C475-418E-4A7B-86DB-4EF93151C8F9}" destId="{BB1BFB4E-4715-4E11-8DDB-61DD6D793D70}" srcOrd="0" destOrd="0" presId="urn:microsoft.com/office/officeart/2005/8/layout/vList5"/>
    <dgm:cxn modelId="{BC65FB21-E9CE-4A39-AA2A-51D7A02760A0}" type="presParOf" srcId="{BB1BFB4E-4715-4E11-8DDB-61DD6D793D70}" destId="{F5C57525-052C-4BAF-BFE9-CF0D2C2E70F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69D24-CB50-4D50-830F-8C0621752719}">
      <dsp:nvSpPr>
        <dsp:cNvPr id="0" name=""/>
        <dsp:cNvSpPr/>
      </dsp:nvSpPr>
      <dsp:spPr>
        <a:xfrm>
          <a:off x="0" y="950505"/>
          <a:ext cx="6408717" cy="1267340"/>
        </a:xfrm>
        <a:prstGeom prst="notchedRightArrow">
          <a:avLst/>
        </a:prstGeom>
        <a:solidFill>
          <a:schemeClr val="tx2"/>
        </a:solidFill>
        <a:ln>
          <a:noFill/>
        </a:ln>
        <a:effectLst/>
      </dsp:spPr>
      <dsp:style>
        <a:lnRef idx="0">
          <a:scrgbClr r="0" g="0" b="0"/>
        </a:lnRef>
        <a:fillRef idx="1">
          <a:scrgbClr r="0" g="0" b="0"/>
        </a:fillRef>
        <a:effectRef idx="0">
          <a:scrgbClr r="0" g="0" b="0"/>
        </a:effectRef>
        <a:fontRef idx="minor"/>
      </dsp:style>
    </dsp:sp>
    <dsp:sp modelId="{81FC47EA-EB1A-4469-BBC1-6099587B090E}">
      <dsp:nvSpPr>
        <dsp:cNvPr id="0" name=""/>
        <dsp:cNvSpPr/>
      </dsp:nvSpPr>
      <dsp:spPr>
        <a:xfrm>
          <a:off x="472213" y="1229814"/>
          <a:ext cx="1858778" cy="1267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100000"/>
            </a:lnSpc>
            <a:spcBef>
              <a:spcPct val="0"/>
            </a:spcBef>
            <a:spcAft>
              <a:spcPts val="0"/>
            </a:spcAft>
          </a:pPr>
          <a:endParaRPr lang="de-DE" sz="1600" b="0" kern="1200" dirty="0" smtClean="0"/>
        </a:p>
      </dsp:txBody>
      <dsp:txXfrm>
        <a:off x="472213" y="1229814"/>
        <a:ext cx="1858778" cy="1267340"/>
      </dsp:txXfrm>
    </dsp:sp>
    <dsp:sp modelId="{536C1AE1-E1DE-4566-ADF7-1E7F3D264183}">
      <dsp:nvSpPr>
        <dsp:cNvPr id="0" name=""/>
        <dsp:cNvSpPr/>
      </dsp:nvSpPr>
      <dsp:spPr>
        <a:xfrm>
          <a:off x="877533" y="1315783"/>
          <a:ext cx="1024261" cy="536785"/>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665A42-6A42-4189-B112-97B065464265}">
      <dsp:nvSpPr>
        <dsp:cNvPr id="0" name=""/>
        <dsp:cNvSpPr/>
      </dsp:nvSpPr>
      <dsp:spPr>
        <a:xfrm>
          <a:off x="2496032" y="830729"/>
          <a:ext cx="1858778" cy="1267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endParaRPr lang="de-DE" sz="2000" b="1" kern="1200" dirty="0" smtClean="0"/>
        </a:p>
        <a:p>
          <a:pPr lvl="0" algn="ctr" defTabSz="889000">
            <a:lnSpc>
              <a:spcPct val="90000"/>
            </a:lnSpc>
            <a:spcBef>
              <a:spcPct val="0"/>
            </a:spcBef>
            <a:spcAft>
              <a:spcPct val="35000"/>
            </a:spcAft>
          </a:pPr>
          <a:endParaRPr lang="de-DE" sz="2000" b="1" kern="1200" dirty="0" smtClean="0"/>
        </a:p>
        <a:p>
          <a:pPr lvl="0" algn="ctr" defTabSz="889000">
            <a:lnSpc>
              <a:spcPct val="90000"/>
            </a:lnSpc>
            <a:spcBef>
              <a:spcPct val="0"/>
            </a:spcBef>
            <a:spcAft>
              <a:spcPct val="35000"/>
            </a:spcAft>
          </a:pPr>
          <a:endParaRPr lang="de-DE" sz="2000" b="1" kern="1200" dirty="0" smtClean="0"/>
        </a:p>
      </dsp:txBody>
      <dsp:txXfrm>
        <a:off x="2496032" y="830729"/>
        <a:ext cx="1858778" cy="1267340"/>
      </dsp:txXfrm>
    </dsp:sp>
    <dsp:sp modelId="{10303578-2E93-444D-948A-F8689DA0BB57}">
      <dsp:nvSpPr>
        <dsp:cNvPr id="0" name=""/>
        <dsp:cNvSpPr/>
      </dsp:nvSpPr>
      <dsp:spPr>
        <a:xfrm>
          <a:off x="3612873" y="1315783"/>
          <a:ext cx="1024261" cy="536785"/>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732F4A-75A8-4FBC-BD27-F984DD64EFA8}">
      <dsp:nvSpPr>
        <dsp:cNvPr id="0" name=""/>
        <dsp:cNvSpPr/>
      </dsp:nvSpPr>
      <dsp:spPr>
        <a:xfrm>
          <a:off x="3845208" y="1231475"/>
          <a:ext cx="1858778" cy="1267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100000"/>
            </a:lnSpc>
            <a:spcBef>
              <a:spcPct val="0"/>
            </a:spcBef>
            <a:spcAft>
              <a:spcPts val="0"/>
            </a:spcAft>
          </a:pPr>
          <a:endParaRPr lang="de-DE" sz="1600" b="0" kern="1200" dirty="0" smtClean="0"/>
        </a:p>
      </dsp:txBody>
      <dsp:txXfrm>
        <a:off x="3845208" y="1231475"/>
        <a:ext cx="1858778" cy="1267340"/>
      </dsp:txXfrm>
    </dsp:sp>
    <dsp:sp modelId="{B861DB4A-19B8-4CF9-B57B-5738360467AA}">
      <dsp:nvSpPr>
        <dsp:cNvPr id="0" name=""/>
        <dsp:cNvSpPr/>
      </dsp:nvSpPr>
      <dsp:spPr>
        <a:xfrm>
          <a:off x="4389394" y="1313258"/>
          <a:ext cx="1024261" cy="53678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CC0C0-3376-464D-A2D4-953FE41C8503}">
      <dsp:nvSpPr>
        <dsp:cNvPr id="0" name=""/>
        <dsp:cNvSpPr/>
      </dsp:nvSpPr>
      <dsp:spPr>
        <a:xfrm>
          <a:off x="0" y="1054"/>
          <a:ext cx="2822687" cy="107906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de-DE" sz="1400" kern="1200" dirty="0" smtClean="0"/>
            <a:t>Thomas </a:t>
          </a:r>
          <a:r>
            <a:rPr lang="de-DE" sz="1400" kern="1200" dirty="0" err="1" smtClean="0"/>
            <a:t>Kranig</a:t>
          </a:r>
          <a:r>
            <a:rPr lang="de-DE" sz="1400" kern="1200" dirty="0" smtClean="0"/>
            <a:t>, Präsident des</a:t>
          </a:r>
          <a:br>
            <a:rPr lang="de-DE" sz="1400" kern="1200" dirty="0" smtClean="0"/>
          </a:br>
          <a:r>
            <a:rPr lang="de-DE" sz="1400" kern="1200" dirty="0" smtClean="0"/>
            <a:t>Bayerischen Landesamts für Datenschutzaufsicht, </a:t>
          </a:r>
        </a:p>
        <a:p>
          <a:pPr lvl="0" algn="ctr" defTabSz="622300" rtl="0">
            <a:lnSpc>
              <a:spcPct val="90000"/>
            </a:lnSpc>
            <a:spcBef>
              <a:spcPct val="0"/>
            </a:spcBef>
            <a:spcAft>
              <a:spcPct val="35000"/>
            </a:spcAft>
          </a:pPr>
          <a:r>
            <a:rPr lang="de-DE" sz="1400" kern="1200" dirty="0" smtClean="0"/>
            <a:t>23. März 2017</a:t>
          </a:r>
          <a:endParaRPr lang="de-DE" sz="1400" kern="1200" dirty="0"/>
        </a:p>
      </dsp:txBody>
      <dsp:txXfrm>
        <a:off x="52676" y="53730"/>
        <a:ext cx="2717335" cy="973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CA353-66FF-4802-8A32-FA823EC0A02A}">
      <dsp:nvSpPr>
        <dsp:cNvPr id="0" name=""/>
        <dsp:cNvSpPr/>
      </dsp:nvSpPr>
      <dsp:spPr>
        <a:xfrm>
          <a:off x="52520" y="0"/>
          <a:ext cx="2232248" cy="2232248"/>
        </a:xfrm>
        <a:prstGeom prst="ellipse">
          <a:avLst/>
        </a:prstGeom>
        <a:solidFill>
          <a:srgbClr val="C00000">
            <a:alpha val="50000"/>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de-DE" sz="2200" kern="1200" dirty="0" smtClean="0"/>
            <a:t>Bußgeld: </a:t>
          </a:r>
          <a:r>
            <a:rPr lang="de-DE" sz="2000" b="0" kern="1200" dirty="0" smtClean="0"/>
            <a:t>künftig bis</a:t>
          </a:r>
          <a:r>
            <a:rPr lang="de-DE" sz="2200" kern="1200" dirty="0" smtClean="0"/>
            <a:t> 20 Mio. €</a:t>
          </a:r>
          <a:endParaRPr lang="de-DE" sz="2200" kern="1200" dirty="0"/>
        </a:p>
      </dsp:txBody>
      <dsp:txXfrm>
        <a:off x="379425" y="326905"/>
        <a:ext cx="1578438" cy="15784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8679A-9DDE-4958-9423-E6DB9E48AD11}">
      <dsp:nvSpPr>
        <dsp:cNvPr id="0" name=""/>
        <dsp:cNvSpPr/>
      </dsp:nvSpPr>
      <dsp:spPr>
        <a:xfrm>
          <a:off x="0" y="632"/>
          <a:ext cx="2230069" cy="64743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de-DE" sz="2000" kern="1200" dirty="0" smtClean="0"/>
            <a:t>Also fast jede Organisation</a:t>
          </a:r>
          <a:endParaRPr lang="de-DE" sz="2000" kern="1200" dirty="0"/>
        </a:p>
      </dsp:txBody>
      <dsp:txXfrm>
        <a:off x="31605" y="32237"/>
        <a:ext cx="2166859" cy="584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57525-052C-4BAF-BFE9-CF0D2C2E70F2}">
      <dsp:nvSpPr>
        <dsp:cNvPr id="0" name=""/>
        <dsp:cNvSpPr/>
      </dsp:nvSpPr>
      <dsp:spPr>
        <a:xfrm>
          <a:off x="0" y="0"/>
          <a:ext cx="7913151" cy="1656184"/>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de-DE" sz="1500" kern="1200" dirty="0" smtClean="0"/>
            <a:t>„Die Verarbeitung personenbezogener Daten sollte </a:t>
          </a:r>
          <a:r>
            <a:rPr lang="de-DE" sz="1500" b="1" kern="1200" dirty="0" smtClean="0"/>
            <a:t>nicht</a:t>
          </a:r>
          <a:r>
            <a:rPr lang="de-DE" sz="1500" kern="1200" dirty="0" smtClean="0"/>
            <a:t> als umfangreich gelten, </a:t>
          </a:r>
          <a:br>
            <a:rPr lang="de-DE" sz="1500" kern="1200" dirty="0" smtClean="0"/>
          </a:br>
          <a:r>
            <a:rPr lang="de-DE" sz="1500" kern="1200" dirty="0" smtClean="0"/>
            <a:t>wenn die Verarbeitung personenbezogener Daten von Patienten oder von Mandanten </a:t>
          </a:r>
          <a:br>
            <a:rPr lang="de-DE" sz="1500" kern="1200" dirty="0" smtClean="0"/>
          </a:br>
          <a:r>
            <a:rPr lang="de-DE" sz="1500" kern="1200" dirty="0" smtClean="0"/>
            <a:t>betrifft und durch einen </a:t>
          </a:r>
          <a:r>
            <a:rPr lang="de-DE" sz="1500" b="1" kern="1200" dirty="0" smtClean="0"/>
            <a:t>einzelnen Arzt</a:t>
          </a:r>
          <a:r>
            <a:rPr lang="de-DE" sz="1500" kern="1200" dirty="0" smtClean="0"/>
            <a:t>, sonstigen Angehörigen eines Gesundheitsberufes oder Rechtsanwalt erfolgt. In diesen Fällen sollte eine Datenschutz-Folgenabschätzung </a:t>
          </a:r>
          <a:br>
            <a:rPr lang="de-DE" sz="1500" kern="1200" dirty="0" smtClean="0"/>
          </a:br>
          <a:r>
            <a:rPr lang="de-DE" sz="1500" kern="1200" dirty="0" smtClean="0"/>
            <a:t>nicht zwingend vorgeschrieben sein.“</a:t>
          </a:r>
          <a:endParaRPr lang="de-DE" sz="1500" kern="1200" dirty="0"/>
        </a:p>
      </dsp:txBody>
      <dsp:txXfrm>
        <a:off x="80848" y="80848"/>
        <a:ext cx="7751455" cy="14944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57525-052C-4BAF-BFE9-CF0D2C2E70F2}">
      <dsp:nvSpPr>
        <dsp:cNvPr id="0" name=""/>
        <dsp:cNvSpPr/>
      </dsp:nvSpPr>
      <dsp:spPr>
        <a:xfrm>
          <a:off x="7728" y="0"/>
          <a:ext cx="7913151" cy="1656184"/>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de-DE" sz="1500" kern="1200" dirty="0" smtClean="0"/>
            <a:t>„Die Verarbeitung personenbezogener Daten sollte </a:t>
          </a:r>
          <a:r>
            <a:rPr lang="de-DE" sz="1500" b="1" kern="1200" dirty="0" smtClean="0"/>
            <a:t>nicht</a:t>
          </a:r>
          <a:r>
            <a:rPr lang="de-DE" sz="1500" kern="1200" dirty="0" smtClean="0"/>
            <a:t> als umfangreich gelten, </a:t>
          </a:r>
          <a:br>
            <a:rPr lang="de-DE" sz="1500" kern="1200" dirty="0" smtClean="0"/>
          </a:br>
          <a:r>
            <a:rPr lang="de-DE" sz="1500" kern="1200" dirty="0" smtClean="0"/>
            <a:t>wenn die Verarbeitung personenbezogener Daten von Patienten oder von Mandanten </a:t>
          </a:r>
          <a:br>
            <a:rPr lang="de-DE" sz="1500" kern="1200" dirty="0" smtClean="0"/>
          </a:br>
          <a:r>
            <a:rPr lang="de-DE" sz="1500" kern="1200" dirty="0" smtClean="0"/>
            <a:t>betrifft und durch einen </a:t>
          </a:r>
          <a:r>
            <a:rPr lang="de-DE" sz="1500" b="1" kern="1200" dirty="0" smtClean="0"/>
            <a:t>einzelnen Arzt</a:t>
          </a:r>
          <a:r>
            <a:rPr lang="de-DE" sz="1500" kern="1200" dirty="0" smtClean="0"/>
            <a:t>, sonstigen Angehörigen eines Gesundheitsberufes oder Rechtsanwalt erfolgt. In diesen Fällen sollte eine Datenschutz-Folgenabschätzung </a:t>
          </a:r>
          <a:br>
            <a:rPr lang="de-DE" sz="1500" kern="1200" dirty="0" smtClean="0"/>
          </a:br>
          <a:r>
            <a:rPr lang="de-DE" sz="1500" kern="1200" dirty="0" smtClean="0"/>
            <a:t>nicht zwingend vorgeschrieben sein.“</a:t>
          </a:r>
          <a:endParaRPr lang="de-DE" sz="1500" kern="1200" dirty="0"/>
        </a:p>
      </dsp:txBody>
      <dsp:txXfrm>
        <a:off x="88576" y="80848"/>
        <a:ext cx="7751455" cy="149448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2476" tIns="46238" rIns="92476" bIns="46238" rtlCol="0"/>
          <a:lstStyle>
            <a:lvl1pPr algn="l">
              <a:defRPr sz="1200"/>
            </a:lvl1pPr>
          </a:lstStyle>
          <a:p>
            <a:endParaRPr lang="de-DE" sz="800" dirty="0"/>
          </a:p>
        </p:txBody>
      </p:sp>
      <p:sp>
        <p:nvSpPr>
          <p:cNvPr id="3" name="Date Placeholder 2"/>
          <p:cNvSpPr>
            <a:spLocks noGrp="1"/>
          </p:cNvSpPr>
          <p:nvPr>
            <p:ph type="dt" sz="quarter" idx="1"/>
          </p:nvPr>
        </p:nvSpPr>
        <p:spPr>
          <a:xfrm>
            <a:off x="3850443" y="0"/>
            <a:ext cx="2945660" cy="496332"/>
          </a:xfrm>
          <a:prstGeom prst="rect">
            <a:avLst/>
          </a:prstGeom>
        </p:spPr>
        <p:txBody>
          <a:bodyPr vert="horz" lIns="92476" tIns="46238" rIns="92476" bIns="46238" rtlCol="0"/>
          <a:lstStyle>
            <a:lvl1pPr algn="r">
              <a:defRPr sz="1200"/>
            </a:lvl1pPr>
          </a:lstStyle>
          <a:p>
            <a:r>
              <a:rPr lang="de-DE" sz="800">
                <a:latin typeface="Arial" pitchFamily="34" charset="0"/>
              </a:rPr>
              <a:t>www.ecovis.com</a:t>
            </a:r>
            <a:endParaRPr lang="de-DE" sz="800" dirty="0">
              <a:latin typeface="Arial" pitchFamily="34" charset="0"/>
            </a:endParaRPr>
          </a:p>
        </p:txBody>
      </p:sp>
      <p:sp>
        <p:nvSpPr>
          <p:cNvPr id="4" name="Footer Placeholder 3"/>
          <p:cNvSpPr>
            <a:spLocks noGrp="1"/>
          </p:cNvSpPr>
          <p:nvPr>
            <p:ph type="ftr" sz="quarter" idx="2"/>
          </p:nvPr>
        </p:nvSpPr>
        <p:spPr>
          <a:xfrm>
            <a:off x="0" y="9428583"/>
            <a:ext cx="2945660" cy="496332"/>
          </a:xfrm>
          <a:prstGeom prst="rect">
            <a:avLst/>
          </a:prstGeom>
        </p:spPr>
        <p:txBody>
          <a:bodyPr vert="horz" lIns="92476" tIns="46238" rIns="92476" bIns="46238" rtlCol="0" anchor="b"/>
          <a:lstStyle>
            <a:lvl1pPr algn="l">
              <a:defRPr sz="1200"/>
            </a:lvl1pPr>
          </a:lstStyle>
          <a:p>
            <a:r>
              <a:rPr lang="de-DE" sz="800">
                <a:latin typeface="Arial" pitchFamily="34" charset="0"/>
              </a:rPr>
              <a:t>ECOVIS-quer-V13.pptx</a:t>
            </a:r>
            <a:endParaRPr lang="de-DE" sz="800" dirty="0">
              <a:latin typeface="Arial" pitchFamily="34" charset="0"/>
            </a:endParaRPr>
          </a:p>
        </p:txBody>
      </p:sp>
      <p:sp>
        <p:nvSpPr>
          <p:cNvPr id="5" name="Slide Number Placeholder 4"/>
          <p:cNvSpPr>
            <a:spLocks noGrp="1"/>
          </p:cNvSpPr>
          <p:nvPr>
            <p:ph type="sldNum" sz="quarter" idx="3"/>
          </p:nvPr>
        </p:nvSpPr>
        <p:spPr>
          <a:xfrm>
            <a:off x="3850443" y="9428583"/>
            <a:ext cx="2945660" cy="496332"/>
          </a:xfrm>
          <a:prstGeom prst="rect">
            <a:avLst/>
          </a:prstGeom>
        </p:spPr>
        <p:txBody>
          <a:bodyPr vert="horz" lIns="92476" tIns="46238" rIns="92476" bIns="46238" rtlCol="0" anchor="b"/>
          <a:lstStyle>
            <a:lvl1pPr algn="r">
              <a:defRPr sz="1200"/>
            </a:lvl1pPr>
          </a:lstStyle>
          <a:p>
            <a:fld id="{31E315EA-06BA-4541-8C95-93A41C3003BD}" type="slidenum">
              <a:rPr lang="de-DE" sz="800">
                <a:latin typeface="Arial" pitchFamily="34" charset="0"/>
              </a:rPr>
              <a:pPr/>
              <a:t>‹Nr.›</a:t>
            </a:fld>
            <a:endParaRPr lang="de-DE" sz="800" dirty="0">
              <a:latin typeface="Arial" pitchFamily="34" charset="0"/>
            </a:endParaRPr>
          </a:p>
        </p:txBody>
      </p:sp>
    </p:spTree>
    <p:extLst>
      <p:ext uri="{BB962C8B-B14F-4D97-AF65-F5344CB8AC3E}">
        <p14:creationId xmlns:p14="http://schemas.microsoft.com/office/powerpoint/2010/main" val="105607373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2476" tIns="46238" rIns="92476" bIns="46238" rtlCol="0"/>
          <a:lstStyle>
            <a:lvl1pPr algn="l">
              <a:defRPr sz="1200">
                <a:cs typeface="Arial"/>
              </a:defRPr>
            </a:lvl1pPr>
          </a:lstStyle>
          <a:p>
            <a:endParaRPr lang="de-DE"/>
          </a:p>
        </p:txBody>
      </p:sp>
      <p:sp>
        <p:nvSpPr>
          <p:cNvPr id="3" name="Date Placeholder 2"/>
          <p:cNvSpPr>
            <a:spLocks noGrp="1"/>
          </p:cNvSpPr>
          <p:nvPr>
            <p:ph type="dt" idx="1"/>
          </p:nvPr>
        </p:nvSpPr>
        <p:spPr>
          <a:xfrm>
            <a:off x="3850443" y="0"/>
            <a:ext cx="2945660" cy="496332"/>
          </a:xfrm>
          <a:prstGeom prst="rect">
            <a:avLst/>
          </a:prstGeom>
        </p:spPr>
        <p:txBody>
          <a:bodyPr vert="horz" lIns="92476" tIns="46238" rIns="92476" bIns="46238" rtlCol="0"/>
          <a:lstStyle>
            <a:lvl1pPr algn="r">
              <a:defRPr sz="1200">
                <a:cs typeface="Arial"/>
              </a:defRPr>
            </a:lvl1pPr>
          </a:lstStyle>
          <a:p>
            <a:r>
              <a:rPr lang="de-DE" smtClean="0"/>
              <a:t>www.ecovis.com</a:t>
            </a:r>
            <a:endParaRPr lang="de-D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476" tIns="46238" rIns="92476" bIns="46238" rtlCol="0" anchor="ctr"/>
          <a:lstStyle/>
          <a:p>
            <a:endParaRPr lang="de-DE"/>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2476" tIns="46238" rIns="92476" bIns="46238" rtlCol="0">
            <a:normAutofit/>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6" name="Footer Placeholder 5"/>
          <p:cNvSpPr>
            <a:spLocks noGrp="1"/>
          </p:cNvSpPr>
          <p:nvPr>
            <p:ph type="ftr" sz="quarter" idx="4"/>
          </p:nvPr>
        </p:nvSpPr>
        <p:spPr>
          <a:xfrm>
            <a:off x="0" y="9428583"/>
            <a:ext cx="2945660" cy="496332"/>
          </a:xfrm>
          <a:prstGeom prst="rect">
            <a:avLst/>
          </a:prstGeom>
        </p:spPr>
        <p:txBody>
          <a:bodyPr vert="horz" lIns="92476" tIns="46238" rIns="92476" bIns="46238" rtlCol="0" anchor="b"/>
          <a:lstStyle>
            <a:lvl1pPr algn="l">
              <a:defRPr sz="1200">
                <a:cs typeface="Arial"/>
              </a:defRPr>
            </a:lvl1pPr>
          </a:lstStyle>
          <a:p>
            <a:r>
              <a:rPr lang="de-DE" smtClean="0"/>
              <a:t>ECOVIS-quer-V13.pptx</a:t>
            </a:r>
            <a:endParaRPr lang="de-DE"/>
          </a:p>
        </p:txBody>
      </p:sp>
      <p:sp>
        <p:nvSpPr>
          <p:cNvPr id="7" name="Slide Number Placeholder 6"/>
          <p:cNvSpPr>
            <a:spLocks noGrp="1"/>
          </p:cNvSpPr>
          <p:nvPr>
            <p:ph type="sldNum" sz="quarter" idx="5"/>
          </p:nvPr>
        </p:nvSpPr>
        <p:spPr>
          <a:xfrm>
            <a:off x="3850443" y="9428583"/>
            <a:ext cx="2945660" cy="496332"/>
          </a:xfrm>
          <a:prstGeom prst="rect">
            <a:avLst/>
          </a:prstGeom>
        </p:spPr>
        <p:txBody>
          <a:bodyPr vert="horz" lIns="92476" tIns="46238" rIns="92476" bIns="46238" rtlCol="0" anchor="b"/>
          <a:lstStyle>
            <a:lvl1pPr algn="r">
              <a:defRPr sz="1200">
                <a:cs typeface="Arial"/>
              </a:defRPr>
            </a:lvl1pPr>
          </a:lstStyle>
          <a:p>
            <a:fld id="{0D50692B-E0F8-4B17-BC73-08F725113356}" type="slidenum">
              <a:rPr lang="de-DE" smtClean="0"/>
              <a:pPr/>
              <a:t>‹Nr.›</a:t>
            </a:fld>
            <a:endParaRPr lang="de-DE"/>
          </a:p>
        </p:txBody>
      </p:sp>
    </p:spTree>
    <p:extLst>
      <p:ext uri="{BB962C8B-B14F-4D97-AF65-F5344CB8AC3E}">
        <p14:creationId xmlns:p14="http://schemas.microsoft.com/office/powerpoint/2010/main" val="24439062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Arial"/>
        <a:ea typeface="+mn-ea"/>
        <a:cs typeface="Arial"/>
        <a:sym typeface="Arial"/>
      </a:defRPr>
    </a:lvl1pPr>
    <a:lvl2pPr marL="457200" algn="l" defTabSz="914400" rtl="0" eaLnBrk="1" latinLnBrk="0" hangingPunct="1">
      <a:defRPr sz="1200" kern="1200">
        <a:solidFill>
          <a:schemeClr val="tx1"/>
        </a:solidFill>
        <a:latin typeface="Arial"/>
        <a:ea typeface="+mn-ea"/>
        <a:cs typeface="Arial"/>
        <a:sym typeface="Arial"/>
      </a:defRPr>
    </a:lvl2pPr>
    <a:lvl3pPr marL="914400" algn="l" defTabSz="914400" rtl="0" eaLnBrk="1" latinLnBrk="0" hangingPunct="1">
      <a:defRPr sz="1200" kern="1200">
        <a:solidFill>
          <a:schemeClr val="tx1"/>
        </a:solidFill>
        <a:latin typeface="Arial"/>
        <a:ea typeface="+mn-ea"/>
        <a:cs typeface="Arial"/>
        <a:sym typeface="Arial"/>
      </a:defRPr>
    </a:lvl3pPr>
    <a:lvl4pPr marL="1371600" algn="l" defTabSz="914400" rtl="0" eaLnBrk="1" latinLnBrk="0" hangingPunct="1">
      <a:defRPr sz="1200" kern="1200">
        <a:solidFill>
          <a:schemeClr val="tx1"/>
        </a:solidFill>
        <a:latin typeface="Arial"/>
        <a:ea typeface="+mn-ea"/>
        <a:cs typeface="Arial"/>
        <a:sym typeface="Arial"/>
      </a:defRPr>
    </a:lvl4pPr>
    <a:lvl5pPr marL="1828800" algn="l" defTabSz="914400" rtl="0" eaLnBrk="1" latinLnBrk="0" hangingPunct="1">
      <a:defRPr sz="1200" kern="1200">
        <a:solidFill>
          <a:schemeClr val="tx1"/>
        </a:solidFill>
        <a:latin typeface="Arial"/>
        <a:ea typeface="+mn-ea"/>
        <a:cs typeface="Arial"/>
        <a:sym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lienbildplatzhalter 1"/>
          <p:cNvSpPr>
            <a:spLocks noGrp="1" noRot="1" noChangeAspect="1" noTextEdit="1"/>
          </p:cNvSpPr>
          <p:nvPr>
            <p:ph type="sldImg"/>
          </p:nvPr>
        </p:nvSpPr>
        <p:spPr bwMode="auto">
          <a:noFill/>
          <a:ln>
            <a:solidFill>
              <a:srgbClr val="000000"/>
            </a:solidFill>
            <a:miter lim="800000"/>
            <a:headEnd/>
            <a:tailEnd/>
          </a:ln>
        </p:spPr>
      </p:sp>
      <p:sp>
        <p:nvSpPr>
          <p:cNvPr id="1536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dirty="0" smtClean="0"/>
              <a:t>1. Ich möchte Sie ganz herzlich willkommen heißen bei unserem Vortrag, den wir zum Thema Datenschutz nach der EU-Datenschutz-Grundverordnung für Sie vorbereitet haben. </a:t>
            </a:r>
          </a:p>
          <a:p>
            <a:pPr>
              <a:spcBef>
                <a:spcPct val="0"/>
              </a:spcBef>
            </a:pPr>
            <a:endParaRPr lang="de-DE" dirty="0" smtClean="0"/>
          </a:p>
          <a:p>
            <a:pPr>
              <a:spcBef>
                <a:spcPct val="0"/>
              </a:spcBef>
            </a:pPr>
            <a:r>
              <a:rPr lang="de-DE" dirty="0" smtClean="0"/>
              <a:t>2. Sie und ich sitzen hier heute zusammen, weil es ein neues Datenschutzrecht geben wird, welches uns alle betrifft</a:t>
            </a:r>
          </a:p>
          <a:p>
            <a:pPr>
              <a:spcBef>
                <a:spcPct val="0"/>
              </a:spcBef>
            </a:pPr>
            <a:endParaRPr lang="de-DE" dirty="0" smtClean="0"/>
          </a:p>
          <a:p>
            <a:pPr>
              <a:spcBef>
                <a:spcPct val="0"/>
              </a:spcBef>
            </a:pPr>
            <a:r>
              <a:rPr lang="de-DE" dirty="0" smtClean="0"/>
              <a:t>3. Es war unsere Absicht, den Workshop in einer kleinen Runde stattfinden zu lassen, damit sich der ein oder andere traut, eine Frage zu stellen.</a:t>
            </a:r>
          </a:p>
          <a:p>
            <a:pPr>
              <a:spcBef>
                <a:spcPct val="0"/>
              </a:spcBef>
            </a:pPr>
            <a:endParaRPr lang="de-DE" dirty="0" smtClean="0"/>
          </a:p>
          <a:p>
            <a:pPr>
              <a:spcBef>
                <a:spcPct val="0"/>
              </a:spcBef>
            </a:pPr>
            <a:endParaRPr lang="de-AT" dirty="0" smtClean="0"/>
          </a:p>
        </p:txBody>
      </p:sp>
      <p:sp>
        <p:nvSpPr>
          <p:cNvPr id="15363" name="Kopfzeilenplatzhalt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de-AT" smtClean="0">
                <a:solidFill>
                  <a:srgbClr val="000000"/>
                </a:solidFill>
              </a:rPr>
              <a:t>Recht effizient</a:t>
            </a:r>
          </a:p>
        </p:txBody>
      </p:sp>
      <p:sp>
        <p:nvSpPr>
          <p:cNvPr id="15364" name="Datumsplatzhalt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de-DE" smtClean="0">
                <a:solidFill>
                  <a:srgbClr val="000000"/>
                </a:solidFill>
              </a:rPr>
              <a:t>www.ecovis.com</a:t>
            </a:r>
            <a:endParaRPr lang="de-AT">
              <a:solidFill>
                <a:srgbClr val="000000"/>
              </a:solidFill>
            </a:endParaRPr>
          </a:p>
        </p:txBody>
      </p:sp>
      <p:sp>
        <p:nvSpPr>
          <p:cNvPr id="15365" name="Foliennummernplatzhalt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3E4235-A266-4F2D-96A3-F47BE7172BEF}" type="slidenum">
              <a:rPr lang="de-AT">
                <a:solidFill>
                  <a:srgbClr val="000000"/>
                </a:solidFill>
              </a:rPr>
              <a:pPr fontAlgn="base">
                <a:spcBef>
                  <a:spcPct val="0"/>
                </a:spcBef>
                <a:spcAft>
                  <a:spcPct val="0"/>
                </a:spcAft>
              </a:pPr>
              <a:t>1</a:t>
            </a:fld>
            <a:endParaRPr lang="de-AT">
              <a:solidFill>
                <a:srgbClr val="000000"/>
              </a:solidFill>
            </a:endParaRPr>
          </a:p>
        </p:txBody>
      </p:sp>
    </p:spTree>
    <p:extLst>
      <p:ext uri="{BB962C8B-B14F-4D97-AF65-F5344CB8AC3E}">
        <p14:creationId xmlns:p14="http://schemas.microsoft.com/office/powerpoint/2010/main" val="1957747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1</a:t>
            </a:r>
            <a:r>
              <a:rPr lang="de-DE" dirty="0" smtClean="0">
                <a:solidFill>
                  <a:srgbClr val="FFFF00"/>
                </a:solidFill>
              </a:rPr>
              <a:t>. </a:t>
            </a:r>
            <a:r>
              <a:rPr lang="de-DE" dirty="0" smtClean="0">
                <a:solidFill>
                  <a:srgbClr val="92D050"/>
                </a:solidFill>
              </a:rPr>
              <a:t>Um Sie an das Thema heranzuführen, haben wir mal einige freche Fragen formuliert, die wir hier mal einfach in die Runde werfen möchten:</a:t>
            </a:r>
          </a:p>
          <a:p>
            <a:endParaRPr lang="de-DE" dirty="0" smtClean="0"/>
          </a:p>
          <a:p>
            <a:r>
              <a:rPr lang="de-DE" dirty="0" smtClean="0"/>
              <a:t>2. Zum einen: wird Datenschutz jetzt so richtig sexy? Wie war es für Sie, als Sie Datenschutz das erste Mal gehört haben? Wenn es sich für Sie trocken und ungreifbar angehört hat, dann 	geht es Ihnen da so wie mir. Ich fürchte leider, dass sich das auch nicht ändern wird. Aber wir werden Sie in einen Zustand versetzen, der es ermöglichen wird, dass Sie keine 	Stockstarre mehr bekommen, wenn Sie künftig mit dem Thema zu tun haben werden.</a:t>
            </a:r>
          </a:p>
          <a:p>
            <a:endParaRPr lang="de-DE" dirty="0" smtClean="0"/>
          </a:p>
          <a:p>
            <a:r>
              <a:rPr lang="de-DE" dirty="0" smtClean="0"/>
              <a:t>3. Bringt das dem Einzelnen denn was? </a:t>
            </a:r>
          </a:p>
          <a:p>
            <a:r>
              <a:rPr lang="de-DE" dirty="0" smtClean="0"/>
              <a:t>	・	Das gesetzgeberische Ideal sieht so aus, dass die Verantwortlichen nicht mehr unbewusst, sondern sich der Datenverwendung- und Verantwortung bewusst 	werden und die betroffenen Personen informieren. Der Verbraucher müsste überall nachfragen können, und genaueste Informationen bekommen, was mit seinen Daten 	passiert.</a:t>
            </a:r>
          </a:p>
          <a:p>
            <a:r>
              <a:rPr lang="de-DE" dirty="0" smtClean="0"/>
              <a:t>	・	Davon sind wir allerdings Lichtjahre entfernt. </a:t>
            </a:r>
          </a:p>
          <a:p>
            <a:r>
              <a:rPr lang="de-DE" dirty="0" smtClean="0"/>
              <a:t>	Es geht darum den gläsernen Menschen zu verhindern, die Verfolgung von Datenschutzverstößen dient ja de facto dem Verbraucherschutz</a:t>
            </a:r>
          </a:p>
          <a:p>
            <a:endParaRPr lang="de-DE" dirty="0" smtClean="0"/>
          </a:p>
          <a:p>
            <a:r>
              <a:rPr lang="de-DE" dirty="0" smtClean="0"/>
              <a:t>3. Und für wen machen wir das? Wirklich für den Kunden? Nein! Wir möchten Unternehmen schützen! SIE sollen keine Bußgeldbescheide erhalten!</a:t>
            </a:r>
          </a:p>
          <a:p>
            <a:endParaRPr lang="de-DE" dirty="0" smtClean="0"/>
          </a:p>
          <a:p>
            <a:r>
              <a:rPr lang="de-DE" dirty="0" smtClean="0"/>
              <a:t>4. An dieser Stelle halten wir es für sinnvoll, das neue Datenschutzrecht mit der Frage zu kombinieren: zahlen Sie eigentlich gerne Steuern? </a:t>
            </a:r>
          </a:p>
          <a:p>
            <a:r>
              <a:rPr lang="de-DE" dirty="0" smtClean="0"/>
              <a:t>	Genauso wenig, wie wir uns ungern mit dem neuen Datenschutzrecht beschäftigen, haben wir alle latent das Gefühl, wir wollen eigentlich nicht unser Geld zum Finanzamt 	tragen.</a:t>
            </a:r>
          </a:p>
          <a:p>
            <a:r>
              <a:rPr lang="de-DE" dirty="0" smtClean="0"/>
              <a:t>	Aber genauso wie wir unsere Steuern bezahlen müssen und falls wir das nicht tun, mit hohen Bußgeldern rechnen müssen, genauso ergeht es uns im Datenschutzrecht, was wir 	verhindern können, wenn wir das vernünftig angehen.</a:t>
            </a:r>
          </a:p>
          <a:p>
            <a:endParaRPr lang="de-DE" dirty="0" smtClean="0"/>
          </a:p>
          <a:p>
            <a:endParaRPr lang="de-DE" dirty="0" smtClean="0"/>
          </a:p>
          <a:p>
            <a:r>
              <a:rPr lang="de-DE" dirty="0" smtClean="0"/>
              <a:t>5. Was wir damit sagen wollen: Die bevorstehenden Änderungen sind für uns alle keine Wahl, sondern Pflicht!</a:t>
            </a:r>
          </a:p>
          <a:p>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10</a:t>
            </a:fld>
            <a:endParaRPr lang="de-DE"/>
          </a:p>
        </p:txBody>
      </p:sp>
    </p:spTree>
    <p:extLst>
      <p:ext uri="{BB962C8B-B14F-4D97-AF65-F5344CB8AC3E}">
        <p14:creationId xmlns:p14="http://schemas.microsoft.com/office/powerpoint/2010/main" val="521595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228600" indent="-228600">
              <a:buAutoNum type="arabicPeriod"/>
            </a:pPr>
            <a:r>
              <a:rPr lang="de-DE" dirty="0" smtClean="0"/>
              <a:t>Nun, an wen richtet sich die Datenschutzgrundverordnung? </a:t>
            </a:r>
          </a:p>
          <a:p>
            <a:pPr marL="0" indent="0">
              <a:buNone/>
            </a:pPr>
            <a:endParaRPr lang="de-DE" dirty="0" smtClean="0"/>
          </a:p>
          <a:p>
            <a:r>
              <a:rPr lang="de-DE" dirty="0" smtClean="0"/>
              <a:t>Die Datenschutzgrundverordnung möchte alle Einzelunternehmen, Verbände, Vereine und Stiftungen zu einem sorgsamen Umgang mit Daten aufrufen. </a:t>
            </a:r>
          </a:p>
          <a:p>
            <a:endParaRPr lang="de-DE" dirty="0" smtClean="0"/>
          </a:p>
          <a:p>
            <a:r>
              <a:rPr lang="de-DE" dirty="0" smtClean="0"/>
              <a:t>Oder anders:</a:t>
            </a:r>
            <a:r>
              <a:rPr lang="de-DE" baseline="0" dirty="0" smtClean="0"/>
              <a:t> Die DSGVO richtet sich an JEDEN, der ….</a:t>
            </a:r>
            <a:endParaRPr lang="de-DE" dirty="0" smtClean="0"/>
          </a:p>
          <a:p>
            <a:endParaRPr lang="de-DE" dirty="0" smtClean="0"/>
          </a:p>
          <a:p>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11</a:t>
            </a:fld>
            <a:endParaRPr lang="de-DE"/>
          </a:p>
        </p:txBody>
      </p:sp>
    </p:spTree>
    <p:extLst>
      <p:ext uri="{BB962C8B-B14F-4D97-AF65-F5344CB8AC3E}">
        <p14:creationId xmlns:p14="http://schemas.microsoft.com/office/powerpoint/2010/main" val="1726956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228600" indent="-228600">
              <a:buAutoNum type="arabicPeriod"/>
            </a:pPr>
            <a:r>
              <a:rPr lang="de-DE" dirty="0" smtClean="0"/>
              <a:t>Kommen wir zu dem sachlichen Anwendungsbereich.</a:t>
            </a:r>
          </a:p>
          <a:p>
            <a:pPr marL="228600" indent="-228600">
              <a:buAutoNum type="arabicPeriod"/>
            </a:pPr>
            <a:endParaRPr lang="de-DE" dirty="0" smtClean="0"/>
          </a:p>
          <a:p>
            <a:pPr marL="0" indent="0">
              <a:buNone/>
            </a:pPr>
            <a:r>
              <a:rPr lang="de-DE" dirty="0" smtClean="0"/>
              <a:t>2. Personenbezogen sind alle Daten die einer Person zuordenbar sind: Also ich bin Marine Serebrjakova, ich bin am 02. Januar 1986 geboren, wenn ich mir ein E-Bike bestelle, dann gebe ich meine Adresse und meine Kontoverbindung,</a:t>
            </a:r>
            <a:r>
              <a:rPr lang="de-DE" baseline="0" dirty="0" smtClean="0"/>
              <a:t> also Daten </a:t>
            </a:r>
            <a:r>
              <a:rPr lang="de-DE" dirty="0" smtClean="0"/>
              <a:t>preis, die mir als Person zuzuordnen sind. </a:t>
            </a:r>
          </a:p>
          <a:p>
            <a:pPr marL="0" indent="0">
              <a:buNone/>
            </a:pPr>
            <a:endParaRPr lang="de-DE" dirty="0" smtClean="0"/>
          </a:p>
          <a:p>
            <a:pPr marL="0" indent="0">
              <a:buNone/>
            </a:pPr>
            <a:r>
              <a:rPr lang="de-DE" dirty="0" smtClean="0"/>
              <a:t>3. Diese Informationen stellt einen Bezug zu mir her.</a:t>
            </a:r>
          </a:p>
          <a:p>
            <a:pPr marL="0" indent="0">
              <a:buNone/>
            </a:pPr>
            <a:endParaRPr lang="de-DE" dirty="0" smtClean="0"/>
          </a:p>
          <a:p>
            <a:pPr marL="0" indent="0">
              <a:buNone/>
            </a:pPr>
            <a:r>
              <a:rPr lang="de-DE" dirty="0" smtClean="0"/>
              <a:t>4. Dabei müssen diese Infos nicht unbedingt mit meinem Namen unmittelbar zusammenhängen. </a:t>
            </a:r>
          </a:p>
          <a:p>
            <a:pPr marL="0" indent="0">
              <a:buNone/>
            </a:pPr>
            <a:r>
              <a:rPr lang="de-DE" dirty="0" smtClean="0"/>
              <a:t>	Beispielsweise sagt ein KFZ Kennzeichen auch nicht, wer der Halter ist, aber man bekommt den Halter über das Kennzeichen heraus.</a:t>
            </a:r>
          </a:p>
          <a:p>
            <a:pPr marL="0" indent="0">
              <a:buNone/>
            </a:pPr>
            <a:endParaRPr lang="de-DE" dirty="0" smtClean="0"/>
          </a:p>
          <a:p>
            <a:pPr marL="0" indent="0">
              <a:buNone/>
            </a:pPr>
            <a:r>
              <a:rPr lang="de-DE" dirty="0" smtClean="0"/>
              <a:t>5. Auch die analoge, manuelle Verarbeitung fällt dann unter dem den Punkt Nichtautomatisierte Verarbeitung personenbezogener Daten, die in einem wie hier rot unterringelt „Dateisystem“ 	gespeichert sind oder gespeichert werden. </a:t>
            </a:r>
          </a:p>
          <a:p>
            <a:pPr marL="0" indent="0">
              <a:buNone/>
            </a:pPr>
            <a:r>
              <a:rPr lang="de-DE" dirty="0" smtClean="0"/>
              <a:t>	Die Damen unter Ihnen (evtl. jetzt sind ja keine Damen anwesend) kennen </a:t>
            </a:r>
            <a:r>
              <a:rPr lang="de-DE" dirty="0" err="1" smtClean="0"/>
              <a:t>vll</a:t>
            </a:r>
            <a:r>
              <a:rPr lang="de-DE" dirty="0" smtClean="0"/>
              <a:t> noch das Karteikartensystem bei den älteren Frisörsalons. Das sind einfach Karten, auf denen 	unsere Namen, Adressen und die genaue Bezeichnung der Haarfarbe, die wir uns beim letzten Mal auf die Haare gekleistert haben, gespeichert sind. Auch das ist eine 	Verarbeitung von Daten. </a:t>
            </a:r>
          </a:p>
          <a:p>
            <a:pPr marL="0" indent="0">
              <a:buNone/>
            </a:pPr>
            <a:endParaRPr lang="de-DE" dirty="0" smtClean="0"/>
          </a:p>
          <a:p>
            <a:pPr marL="0" indent="0">
              <a:buNone/>
            </a:pPr>
            <a:r>
              <a:rPr lang="de-DE" dirty="0" smtClean="0"/>
              <a:t>6. Meine Kollegen und ich haben mal gefachsimpelt, was man machen müsste, um gerade kein nichtautomatisiertes System personenbezogener Daten zu erhalten und wir sind zu dem 	Ergebnis gekommen, dass man einfach alle losen Blätter zusammenhangslos in einen Raum schmeißen müsste. </a:t>
            </a:r>
          </a:p>
          <a:p>
            <a:pPr marL="0" indent="0">
              <a:buNone/>
            </a:pPr>
            <a:r>
              <a:rPr lang="de-DE" dirty="0" smtClean="0"/>
              <a:t>	Dann wäre man da raus. Würde man hingegen wieder mehrere Räume anlegen und diese in  „Mitarbeiterdaten“, „Lohnbuchhaltung“, „Kundendaten“ aufteilen, dann wäre man 	schon wieder raus. Dann hätte man wieder ein Speichersystem. Ich hoffe, Sie fühlen sich alle erwischt und merken, dass der Gesetzgeber an dieser Stelle alle Lücken schließen 	wollte.</a:t>
            </a:r>
          </a:p>
          <a:p>
            <a:pPr marL="0" indent="0">
              <a:buNone/>
            </a:pPr>
            <a:endParaRPr lang="de-DE" dirty="0" smtClean="0"/>
          </a:p>
          <a:p>
            <a:pPr marL="0" indent="0">
              <a:buNone/>
            </a:pPr>
            <a:endParaRPr lang="de-DE" dirty="0" smtClean="0"/>
          </a:p>
          <a:p>
            <a:pPr marL="0" indent="0">
              <a:buNone/>
            </a:pPr>
            <a:endParaRPr lang="de-DE" dirty="0" smtClean="0"/>
          </a:p>
          <a:p>
            <a:endParaRPr lang="de-DE" dirty="0" smtClean="0"/>
          </a:p>
          <a:p>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12</a:t>
            </a:fld>
            <a:endParaRPr lang="de-DE"/>
          </a:p>
        </p:txBody>
      </p:sp>
    </p:spTree>
    <p:extLst>
      <p:ext uri="{BB962C8B-B14F-4D97-AF65-F5344CB8AC3E}">
        <p14:creationId xmlns:p14="http://schemas.microsoft.com/office/powerpoint/2010/main" val="336465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13</a:t>
            </a:fld>
            <a:endParaRPr lang="de-DE"/>
          </a:p>
        </p:txBody>
      </p:sp>
    </p:spTree>
    <p:extLst>
      <p:ext uri="{BB962C8B-B14F-4D97-AF65-F5344CB8AC3E}">
        <p14:creationId xmlns:p14="http://schemas.microsoft.com/office/powerpoint/2010/main" val="1676233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1. Ich habe bereits erwähnt, dass es unser Ziel ist, Sie vor Bußgeldbescheiden zu bewahren. Diese Bußgeldbescheide werden von Behörden verschickt. </a:t>
            </a:r>
          </a:p>
          <a:p>
            <a:endParaRPr lang="de-DE" dirty="0" smtClean="0"/>
          </a:p>
          <a:p>
            <a:r>
              <a:rPr lang="de-DE" dirty="0" smtClean="0"/>
              <a:t>2. An dieser Stelle gibt es Anlass zur Sorge. Warum ist das so? Nun, wie Sie auf</a:t>
            </a:r>
            <a:r>
              <a:rPr lang="de-DE" baseline="0" dirty="0" smtClean="0"/>
              <a:t> dieser Folie sehen können, ist das Personal bei der Bundes-Datenschutzbeauftragter aufgestockt worden. Und zwar zwischen 2014 und Ende 2017 um fast 50 %.</a:t>
            </a:r>
            <a:endParaRPr lang="de-DE" dirty="0" smtClean="0"/>
          </a:p>
          <a:p>
            <a:endParaRPr lang="de-DE" dirty="0" smtClean="0"/>
          </a:p>
          <a:p>
            <a:r>
              <a:rPr lang="de-DE" dirty="0" smtClean="0"/>
              <a:t>3. Also ich persönlich finde es äußerst besorgniserregend, wenn eine Behörde binnen drei Jahren ihr Personal verdoppelt, wie z. B. die Bundesdatenschutzbeauftragte. </a:t>
            </a:r>
          </a:p>
          <a:p>
            <a:endParaRPr lang="de-DE" dirty="0" smtClean="0"/>
          </a:p>
          <a:p>
            <a:r>
              <a:rPr lang="de-DE" dirty="0" smtClean="0"/>
              <a:t>4. Auch die Landesbehörden können einem Angst machen. Selbst wenn nicht alle Stellen bewilligt worden sind, wie Sie sehen können, ist es bedenklich, wenn man die Ursachen für diese Entwicklung hinterfragt. </a:t>
            </a:r>
          </a:p>
          <a:p>
            <a:endParaRPr lang="de-DE" dirty="0" smtClean="0"/>
          </a:p>
          <a:p>
            <a:r>
              <a:rPr lang="de-DE" dirty="0" smtClean="0"/>
              <a:t>5. Nun, warum? Es</a:t>
            </a:r>
            <a:r>
              <a:rPr lang="de-DE" baseline="0" dirty="0" smtClean="0"/>
              <a:t> ist so, dass</a:t>
            </a:r>
            <a:r>
              <a:rPr lang="de-DE" dirty="0" smtClean="0"/>
              <a:t> die Behörden sich selbst finanzieren. In der Regel über Bußgelder. Wenn ihnen dies gelingt, dann bekommen sie auch umso mehr Personal bewilligt. </a:t>
            </a:r>
          </a:p>
          <a:p>
            <a:endParaRPr lang="de-DE" dirty="0" smtClean="0"/>
          </a:p>
          <a:p>
            <a:r>
              <a:rPr lang="de-DE" dirty="0" smtClean="0"/>
              <a:t>6. Ein Grund mehr, wieso wir leider mit vielen Kontrollen und Bußgeldern zu rechnen haben. </a:t>
            </a:r>
          </a:p>
          <a:p>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14</a:t>
            </a:fld>
            <a:endParaRPr lang="de-DE"/>
          </a:p>
        </p:txBody>
      </p:sp>
    </p:spTree>
    <p:extLst>
      <p:ext uri="{BB962C8B-B14F-4D97-AF65-F5344CB8AC3E}">
        <p14:creationId xmlns:p14="http://schemas.microsoft.com/office/powerpoint/2010/main" val="861021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1. Was Sie auf der folgenden Folie sehen, haben wir liebevoll das „</a:t>
            </a:r>
            <a:r>
              <a:rPr lang="de-DE" dirty="0" err="1" smtClean="0"/>
              <a:t>Petzeformular</a:t>
            </a:r>
            <a:r>
              <a:rPr lang="de-DE" dirty="0" smtClean="0"/>
              <a:t>“ getauft. Dieses wird von der Aufsichtsbehörde jetzt bereits zur Verfügung gestellt. Die Aufsichtsbehörde 	funktioniert in diesem Zusammenhang wie die Polizei, wenn sie Hinweise bekommt. </a:t>
            </a:r>
          </a:p>
          <a:p>
            <a:endParaRPr lang="de-DE" dirty="0" smtClean="0"/>
          </a:p>
          <a:p>
            <a:r>
              <a:rPr lang="de-DE" dirty="0" smtClean="0"/>
              <a:t>2. Nun ja, von wem kann denn die Behörde Hinweise erhalten??</a:t>
            </a:r>
          </a:p>
          <a:p>
            <a:endParaRPr lang="de-DE" dirty="0" smtClean="0"/>
          </a:p>
          <a:p>
            <a:r>
              <a:rPr lang="de-DE" dirty="0" smtClean="0"/>
              <a:t>3. Wir alle haben Wettbewerber, haben alle auch mal einen Mitarbeiter gehabt, mit dem wir uns nicht ganz so verstanden haben. Einen Kunden, Gast oder Patienten, der nicht so zufrieden 	war. Nun es gibt Querulanten, auch solche, die jede Gelegenheit nutzen, um dem unliebsamen Vertragspartner eins auszuwischen. </a:t>
            </a:r>
          </a:p>
          <a:p>
            <a:endParaRPr lang="de-DE" dirty="0" smtClean="0"/>
          </a:p>
          <a:p>
            <a:r>
              <a:rPr lang="de-DE" dirty="0" smtClean="0"/>
              <a:t>4. Es ist nicht damit zu rechnen, dass bereits am 25. Mai mit entsprechenden Aktionen zu rechnen ist, man kann aber davon ausgehen, dass sich diese Methoden unter den Querulanten 	rumsprechen werden. </a:t>
            </a:r>
          </a:p>
          <a:p>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15</a:t>
            </a:fld>
            <a:endParaRPr lang="de-DE"/>
          </a:p>
        </p:txBody>
      </p:sp>
    </p:spTree>
    <p:extLst>
      <p:ext uri="{BB962C8B-B14F-4D97-AF65-F5344CB8AC3E}">
        <p14:creationId xmlns:p14="http://schemas.microsoft.com/office/powerpoint/2010/main" val="4185205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Kommen wir mal zu der Frage, ob</a:t>
            </a:r>
            <a:r>
              <a:rPr lang="de-DE" baseline="0" dirty="0" smtClean="0"/>
              <a:t> sich denn überhaupt und was genau sich ändert</a:t>
            </a:r>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16</a:t>
            </a:fld>
            <a:endParaRPr lang="de-DE"/>
          </a:p>
        </p:txBody>
      </p:sp>
    </p:spTree>
    <p:extLst>
      <p:ext uri="{BB962C8B-B14F-4D97-AF65-F5344CB8AC3E}">
        <p14:creationId xmlns:p14="http://schemas.microsoft.com/office/powerpoint/2010/main" val="2079603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228600" indent="-228600">
              <a:buAutoNum type="arabicPeriod"/>
            </a:pPr>
            <a:r>
              <a:rPr lang="de-DE" dirty="0" smtClean="0"/>
              <a:t>Nach diesen ganz schlechten Nachrichten kann ich glücklicherweise auch etwas Wind aus den Segeln nehmen. Wir haben nämlich auch ein bisschen Glück gehabt, denn: wir sind in Deutschland im Vergleich mit der übrigen Europäischen Union ziemlich gut dabei was die rechtlichen Regelungen und Umsetzung im Datenschutz angeht. </a:t>
            </a:r>
          </a:p>
          <a:p>
            <a:pPr marL="228600" indent="-228600">
              <a:buAutoNum type="arabicPeriod"/>
            </a:pPr>
            <a:endParaRPr lang="de-DE" dirty="0" smtClean="0"/>
          </a:p>
          <a:p>
            <a:pPr marL="228600" indent="-228600">
              <a:buAutoNum type="arabicPeriod"/>
            </a:pPr>
            <a:r>
              <a:rPr lang="de-DE" dirty="0" smtClean="0"/>
              <a:t>Die neue Datenschutzgrundverordnung stellt sieben Rechtsgrundsätze über die Datenverarbeitung auf. </a:t>
            </a:r>
          </a:p>
          <a:p>
            <a:pPr marL="228600" indent="-228600">
              <a:buAutoNum type="arabicPeriod"/>
            </a:pPr>
            <a:endParaRPr lang="de-DE" dirty="0" smtClean="0"/>
          </a:p>
          <a:p>
            <a:pPr marL="228600" indent="-228600">
              <a:buAutoNum type="arabicPeriod"/>
            </a:pPr>
            <a:r>
              <a:rPr lang="de-DE" dirty="0" smtClean="0"/>
              <a:t>Fünf davon kennen wir schon: </a:t>
            </a:r>
          </a:p>
          <a:p>
            <a:pPr marL="0" indent="0">
              <a:buNone/>
            </a:pPr>
            <a:endParaRPr lang="de-DE" dirty="0" smtClean="0"/>
          </a:p>
          <a:p>
            <a:pPr marL="457200" lvl="1" indent="0">
              <a:buNone/>
            </a:pPr>
            <a:r>
              <a:rPr lang="de-DE" dirty="0" smtClean="0"/>
              <a:t>a.) Ich gehe die Grundsätze alle mal durch, damit wir alle ein Gefühl dafür bekommen, wo die Reise hingeht.</a:t>
            </a:r>
          </a:p>
          <a:p>
            <a:pPr marL="457200" lvl="1" indent="0">
              <a:buNone/>
            </a:pPr>
            <a:endParaRPr lang="de-DE" dirty="0" smtClean="0"/>
          </a:p>
          <a:p>
            <a:pPr marL="457200" lvl="1" indent="0">
              <a:buNone/>
            </a:pPr>
            <a:r>
              <a:rPr lang="de-DE" dirty="0" smtClean="0"/>
              <a:t>b.)</a:t>
            </a:r>
            <a:r>
              <a:rPr lang="de-DE" baseline="0" dirty="0" smtClean="0"/>
              <a:t> </a:t>
            </a:r>
            <a:r>
              <a:rPr lang="de-DE" dirty="0" smtClean="0"/>
              <a:t>Sie brauchen</a:t>
            </a:r>
            <a:r>
              <a:rPr lang="de-DE" baseline="0" dirty="0" smtClean="0"/>
              <a:t> eine Rechtsgrundlage für die Datenerhebung und die Verarbeitung. Es ist alles verboten, außer es ist erlaubt. </a:t>
            </a:r>
          </a:p>
          <a:p>
            <a:pPr marL="457200" lvl="1" indent="0">
              <a:buNone/>
            </a:pPr>
            <a:endParaRPr lang="de-DE" baseline="0" dirty="0" smtClean="0"/>
          </a:p>
          <a:p>
            <a:pPr marL="457200" lvl="1" indent="0">
              <a:buNone/>
            </a:pPr>
            <a:r>
              <a:rPr lang="de-DE" baseline="0" dirty="0" smtClean="0"/>
              <a:t>c.) Das Transparenzgebot besagt, dass der Betroffene umfassend zu informieren ist.</a:t>
            </a:r>
          </a:p>
          <a:p>
            <a:pPr marL="0" indent="0">
              <a:buNone/>
            </a:pPr>
            <a:endParaRPr lang="de-DE" baseline="0" dirty="0" smtClean="0"/>
          </a:p>
          <a:p>
            <a:pPr marL="0" indent="0">
              <a:buNone/>
            </a:pPr>
            <a:r>
              <a:rPr lang="de-DE" baseline="0" dirty="0" smtClean="0"/>
              <a:t>	Das kennen wir schon, wird jetzt aber ausgeweitet werden: Die Informationspflicht besagt nun, dass für die betroffene Person:</a:t>
            </a:r>
          </a:p>
          <a:p>
            <a:pPr marL="0" indent="0">
              <a:buNone/>
            </a:pPr>
            <a:endParaRPr lang="de-DE" baseline="0" dirty="0" smtClean="0"/>
          </a:p>
          <a:p>
            <a:pPr marL="0" indent="0">
              <a:buNone/>
            </a:pPr>
            <a:r>
              <a:rPr lang="de-DE" baseline="0" dirty="0" smtClean="0"/>
              <a:t>	•	Die Verarbeitung erkennbar gemacht wird</a:t>
            </a:r>
          </a:p>
          <a:p>
            <a:pPr marL="0" indent="0">
              <a:buNone/>
            </a:pPr>
            <a:endParaRPr lang="de-DE" baseline="0" dirty="0" smtClean="0"/>
          </a:p>
          <a:p>
            <a:pPr marL="0" indent="0">
              <a:buNone/>
            </a:pPr>
            <a:r>
              <a:rPr lang="de-DE" baseline="0" dirty="0" smtClean="0"/>
              <a:t>	•	Informationen über Risiken, Vorschriften, Garantien, Rechte sowie deren Geltendmachung erteil werden und </a:t>
            </a:r>
          </a:p>
          <a:p>
            <a:pPr marL="0" indent="0">
              <a:buNone/>
            </a:pPr>
            <a:endParaRPr lang="de-DE" baseline="0" dirty="0" smtClean="0"/>
          </a:p>
          <a:p>
            <a:pPr marL="0" indent="0">
              <a:buNone/>
            </a:pPr>
            <a:r>
              <a:rPr lang="de-DE" baseline="0" dirty="0" smtClean="0"/>
              <a:t>	•	Die erteilten Informationen zur Verarbeitung leicht zugänglich, verständlich und in klarer und einfacher Sprache abgefasst sind</a:t>
            </a:r>
          </a:p>
          <a:p>
            <a:pPr marL="0" indent="0">
              <a:buNone/>
            </a:pPr>
            <a:r>
              <a:rPr lang="de-DE" baseline="0" dirty="0" smtClean="0"/>
              <a:t>	Das klingt aufwendig, aber: das kann man in Standradschreiben machen! Sie brauchen an dieser Stelle nicht jedes Mal das Rad neu erfinden</a:t>
            </a:r>
          </a:p>
          <a:p>
            <a:pPr marL="0" indent="0">
              <a:buNone/>
            </a:pPr>
            <a:endParaRPr lang="de-DE" baseline="0" dirty="0" smtClean="0"/>
          </a:p>
          <a:p>
            <a:pPr marL="0" indent="0">
              <a:buNone/>
            </a:pPr>
            <a:r>
              <a:rPr lang="de-DE" baseline="0" dirty="0" smtClean="0"/>
              <a:t>2.)	Kommen wir dann zu dem Grundsatz der Zweckbindung</a:t>
            </a:r>
          </a:p>
          <a:p>
            <a:pPr marL="0" indent="0">
              <a:buNone/>
            </a:pPr>
            <a:r>
              <a:rPr lang="de-DE" baseline="0" dirty="0" smtClean="0"/>
              <a:t>	Was bedeutet das? : Personenbezogene Daten müssen für festgelegte, eindeutige und legitime Zwecke erhoben werden. Sprich: Sie brauchen eine ordentliche Dokumentation 	für die Datenerhebung.</a:t>
            </a:r>
          </a:p>
          <a:p>
            <a:pPr marL="0" indent="0">
              <a:buNone/>
            </a:pPr>
            <a:r>
              <a:rPr lang="de-DE" baseline="0" dirty="0" smtClean="0"/>
              <a:t>	a.) Das ist nun einmal unsere große Hausaufgabe im Jahr 2018: wir brauchen eine Dokumentation: Sie müssen eine solche erstellen </a:t>
            </a:r>
            <a:r>
              <a:rPr lang="de-DE" baseline="0" dirty="0" err="1" smtClean="0"/>
              <a:t>bzw</a:t>
            </a:r>
            <a:r>
              <a:rPr lang="de-DE" baseline="0" dirty="0" smtClean="0"/>
              <a:t> erstellen lassen.</a:t>
            </a:r>
          </a:p>
          <a:p>
            <a:pPr marL="0" indent="0">
              <a:buNone/>
            </a:pPr>
            <a:endParaRPr lang="de-DE" baseline="0" dirty="0" smtClean="0"/>
          </a:p>
          <a:p>
            <a:pPr marL="0" indent="0">
              <a:buNone/>
            </a:pPr>
            <a:r>
              <a:rPr lang="de-DE" baseline="0" dirty="0" smtClean="0"/>
              <a:t>	b.) Was heißt das? Nehmen wir </a:t>
            </a:r>
            <a:r>
              <a:rPr lang="de-DE" baseline="0" dirty="0" err="1" smtClean="0"/>
              <a:t>zB</a:t>
            </a:r>
            <a:r>
              <a:rPr lang="de-DE" baseline="0" dirty="0" smtClean="0"/>
              <a:t> die Steuerberatungskanzlei und den Vorgang Mandatsannahmen: Wo werden die Daten aufgenommen? Wo gehen sie rein? Wer arbeitet mit 	ihnen? Was passiert mit ihnen weiter? </a:t>
            </a:r>
          </a:p>
          <a:p>
            <a:pPr marL="0" indent="0">
              <a:buNone/>
            </a:pPr>
            <a:endParaRPr lang="de-DE" baseline="0" dirty="0" smtClean="0"/>
          </a:p>
          <a:p>
            <a:pPr marL="0" indent="0">
              <a:buNone/>
            </a:pPr>
            <a:r>
              <a:rPr lang="de-DE" baseline="0" dirty="0" smtClean="0"/>
              <a:t>	c.) Ein weiteres Beispiel ist das Bewerbungsverfahren: wie geht die Bewerbung ein? Wer sichtet die Bewerberdaten? Werden die Bewerberdaten gespeichert? Wie lange? Dürfen 	sie gespeichert werden?</a:t>
            </a:r>
          </a:p>
          <a:p>
            <a:pPr marL="0" indent="0">
              <a:buNone/>
            </a:pPr>
            <a:endParaRPr lang="de-DE" baseline="0" dirty="0" smtClean="0"/>
          </a:p>
          <a:p>
            <a:pPr marL="0" indent="0">
              <a:buNone/>
            </a:pPr>
            <a:r>
              <a:rPr lang="de-DE" baseline="0" dirty="0" smtClean="0"/>
              <a:t>	d.) Ein weiteres Beispiel ist die Lohnabrechnung, sind Mitarbeiterdaten, Kundendaten und viele mehr.</a:t>
            </a:r>
          </a:p>
          <a:p>
            <a:pPr marL="0" indent="0">
              <a:buNone/>
            </a:pPr>
            <a:endParaRPr lang="de-DE" baseline="0" dirty="0" smtClean="0"/>
          </a:p>
          <a:p>
            <a:pPr marL="0" indent="0">
              <a:buNone/>
            </a:pPr>
            <a:r>
              <a:rPr lang="de-DE" baseline="0" dirty="0" smtClean="0"/>
              <a:t>	e.) Es geht nicht darum, zu dokumentieren: ich habe mit Frau Serebrjakova telefoniert und die möchte ein Angebot haben. </a:t>
            </a:r>
          </a:p>
          <a:p>
            <a:pPr marL="0" indent="0">
              <a:buNone/>
            </a:pPr>
            <a:endParaRPr lang="de-DE" baseline="0" dirty="0" smtClean="0"/>
          </a:p>
          <a:p>
            <a:pPr marL="0" indent="0">
              <a:buNone/>
            </a:pPr>
            <a:endParaRPr lang="de-DE" baseline="0" dirty="0" smtClean="0"/>
          </a:p>
          <a:p>
            <a:pPr marL="0" indent="0">
              <a:buNone/>
            </a:pPr>
            <a:endParaRPr lang="de-DE" baseline="0" dirty="0" smtClean="0"/>
          </a:p>
          <a:p>
            <a:pPr marL="0" indent="0">
              <a:buNone/>
            </a:pPr>
            <a:endParaRPr lang="de-DE" baseline="0" dirty="0" smtClean="0"/>
          </a:p>
          <a:p>
            <a:pPr marL="228600" indent="-228600">
              <a:buAutoNum type="arabicPeriod"/>
            </a:pPr>
            <a:endParaRPr lang="de-DE" baseline="0" dirty="0" smtClean="0"/>
          </a:p>
          <a:p>
            <a:pPr marL="228600" indent="-228600">
              <a:buAutoNum type="arabicPeriod"/>
            </a:pPr>
            <a:endParaRPr lang="de-DE" baseline="0" dirty="0" smtClean="0"/>
          </a:p>
          <a:p>
            <a:pPr marL="228600" indent="-228600">
              <a:buAutoNum type="arabicPeriod"/>
            </a:pPr>
            <a:endParaRPr lang="de-DE" baseline="0" dirty="0" smtClean="0"/>
          </a:p>
          <a:p>
            <a:pPr marL="228600" indent="-228600">
              <a:buAutoNum type="arabicPeriod"/>
            </a:pPr>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17</a:t>
            </a:fld>
            <a:endParaRPr lang="de-DE"/>
          </a:p>
        </p:txBody>
      </p:sp>
    </p:spTree>
    <p:extLst>
      <p:ext uri="{BB962C8B-B14F-4D97-AF65-F5344CB8AC3E}">
        <p14:creationId xmlns:p14="http://schemas.microsoft.com/office/powerpoint/2010/main" val="2089018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1.)</a:t>
            </a:r>
            <a:r>
              <a:rPr lang="de-DE" baseline="0" dirty="0" smtClean="0"/>
              <a:t> </a:t>
            </a:r>
            <a:r>
              <a:rPr lang="de-DE" dirty="0" smtClean="0"/>
              <a:t>Ich habe mir mein Bein gebrochen und bin vier Tage lang im Krankenhaus mit 400 Mitarbeitern. Müssen alle 400 Personen dort meine Daten sehen? Nein! Der Grundsatz will, dass man 	veranlasst, dass nur die Leute, die den Zugang zu den Daten brauchen, diesen auch bekommen. Sie müssen sich Gedanken machen, wird was braucht. Z. B.: braucht der 	Vertrieb mehr Daten um zu funktionieren als die Marketingabteilung!</a:t>
            </a:r>
          </a:p>
          <a:p>
            <a:endParaRPr lang="de-DE" dirty="0" smtClean="0"/>
          </a:p>
          <a:p>
            <a:r>
              <a:rPr lang="de-DE" dirty="0" smtClean="0"/>
              <a:t>2.) Der Grundsatz findet sich auch an anderer Stelle wieder: Z. B. ich kaufe mir ein Auto. Der Verkäufer braucht meine Daten, die wichtig sind, damit das Vertragsverhältnis durchgeführt 	werden kann, sprich meine Adresse und meine Kontodaten. Nicht dafür erforderlich ist es, dass der Verkäufer dokumentiert, ob ich verheiratet bin, wie viele Kinder ich habe und 	dass Kreta mein Lieblingsreiseziel ist. Auch wenn diese Fakten in dem Verkaufsgespräch zu Tage treten, weil wir alle nur Menschen sind und der Austausch sozialer Faktoren für 	uns wesentlich ist. </a:t>
            </a:r>
          </a:p>
          <a:p>
            <a:endParaRPr lang="de-DE" dirty="0" smtClean="0"/>
          </a:p>
          <a:p>
            <a:r>
              <a:rPr lang="de-DE" dirty="0" smtClean="0"/>
              <a:t>3.) Aus Servicegesichtspunkten macht das natürlich Sinn, wenn man links und rechts des Weges weiß, was die Kunden oder Ihre Patienten so machen, das ist allerdings mit dem Grundsatz 	der Datensparsamkeit nicht vereinbar!</a:t>
            </a:r>
          </a:p>
          <a:p>
            <a:endParaRPr lang="de-DE" dirty="0" smtClean="0"/>
          </a:p>
          <a:p>
            <a:r>
              <a:rPr lang="de-DE" dirty="0" smtClean="0"/>
              <a:t>4.) Toms</a:t>
            </a:r>
            <a:r>
              <a:rPr lang="de-DE" baseline="0" dirty="0" smtClean="0"/>
              <a:t> sind Maßnahmen zur Umsetzung der Datenschutzgrundsätze, wie </a:t>
            </a:r>
            <a:r>
              <a:rPr lang="de-DE" baseline="0" dirty="0" err="1" smtClean="0"/>
              <a:t>Pseudonymisierung</a:t>
            </a:r>
            <a:r>
              <a:rPr lang="de-DE" baseline="0" dirty="0" smtClean="0"/>
              <a:t> etc. Auch das kennen wir bereits.</a:t>
            </a:r>
          </a:p>
          <a:p>
            <a:endParaRPr lang="de-DE" baseline="0" dirty="0" smtClean="0"/>
          </a:p>
          <a:p>
            <a:r>
              <a:rPr lang="de-DE" baseline="0" dirty="0" smtClean="0"/>
              <a:t>5.) Es gibt zwei wichtige Neuerungen, die für uns hinzukommen</a:t>
            </a:r>
          </a:p>
          <a:p>
            <a:endParaRPr lang="de-DE" baseline="0" dirty="0" smtClean="0"/>
          </a:p>
          <a:p>
            <a:r>
              <a:rPr lang="de-DE" baseline="0" dirty="0" smtClean="0"/>
              <a:t>	a.) Das ist zum einen der Grundsatz der Rechenschaftspflicht:</a:t>
            </a:r>
          </a:p>
          <a:p>
            <a:r>
              <a:rPr lang="de-DE" baseline="0" dirty="0" smtClean="0"/>
              <a:t>		Was bedeutet das? </a:t>
            </a:r>
          </a:p>
          <a:p>
            <a:r>
              <a:rPr lang="de-DE" baseline="0" dirty="0" smtClean="0"/>
              <a:t>		Nun, im Strafrecht gilt der Grundsatz in </a:t>
            </a:r>
            <a:r>
              <a:rPr lang="de-DE" baseline="0" dirty="0" err="1" smtClean="0"/>
              <a:t>dubio</a:t>
            </a:r>
            <a:r>
              <a:rPr lang="de-DE" baseline="0" dirty="0" smtClean="0"/>
              <a:t> pro </a:t>
            </a:r>
            <a:r>
              <a:rPr lang="de-DE" baseline="0" dirty="0" err="1" smtClean="0"/>
              <a:t>reo</a:t>
            </a:r>
            <a:r>
              <a:rPr lang="de-DE" baseline="0" dirty="0" smtClean="0"/>
              <a:t>, das heißt der Angeschuldigte ist unschuldig, bis nicht das Gegenteil bewiesen ist. </a:t>
            </a:r>
          </a:p>
          <a:p>
            <a:r>
              <a:rPr lang="de-DE" baseline="0" dirty="0" smtClean="0"/>
              <a:t>		Anders ist das jetzt im Datenschutz vorgesehen:</a:t>
            </a:r>
          </a:p>
          <a:p>
            <a:r>
              <a:rPr lang="de-DE" baseline="0" dirty="0" smtClean="0"/>
              <a:t>		Sie müssen nicht nur die Dokumentationspflichten erfüllen, sondern Sie müssen auch jederzeit den Nachweis führen könne, dass Sie das ordentlich gemacht 			haben.</a:t>
            </a:r>
          </a:p>
          <a:p>
            <a:r>
              <a:rPr lang="de-DE" baseline="0" dirty="0" smtClean="0"/>
              <a:t>	b.) Neu ist auch die </a:t>
            </a:r>
            <a:r>
              <a:rPr lang="de-DE" baseline="0" dirty="0" err="1" smtClean="0"/>
              <a:t>Nachweibkt</a:t>
            </a:r>
            <a:r>
              <a:rPr lang="de-DE" baseline="0" dirty="0" smtClean="0"/>
              <a:t> </a:t>
            </a:r>
            <a:r>
              <a:rPr lang="de-DE" baseline="0" dirty="0" err="1" smtClean="0"/>
              <a:t>etc</a:t>
            </a:r>
            <a:endParaRPr lang="de-DE" baseline="0" dirty="0" smtClean="0"/>
          </a:p>
          <a:p>
            <a:endParaRPr lang="de-DE" baseline="0" dirty="0" smtClean="0"/>
          </a:p>
          <a:p>
            <a:endParaRPr lang="de-DE" dirty="0" smtClean="0"/>
          </a:p>
          <a:p>
            <a:endParaRPr lang="de-DE" dirty="0" smtClean="0"/>
          </a:p>
          <a:p>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18</a:t>
            </a:fld>
            <a:endParaRPr lang="de-DE"/>
          </a:p>
        </p:txBody>
      </p:sp>
    </p:spTree>
    <p:extLst>
      <p:ext uri="{BB962C8B-B14F-4D97-AF65-F5344CB8AC3E}">
        <p14:creationId xmlns:p14="http://schemas.microsoft.com/office/powerpoint/2010/main" val="628175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 haben an dieser Stelle mal eine Aussage von Thomas </a:t>
            </a:r>
            <a:r>
              <a:rPr lang="de-DE" dirty="0" err="1" smtClean="0"/>
              <a:t>Kranig</a:t>
            </a:r>
            <a:r>
              <a:rPr lang="de-DE" dirty="0" smtClean="0"/>
              <a:t> (dem .... Vom 23. März 2017) herangezogen, der sich zu der Frage: wie prüfen wir? Mal wie folgt geäußert hat: </a:t>
            </a:r>
          </a:p>
          <a:p>
            <a:endParaRPr lang="de-DE" dirty="0" smtClean="0"/>
          </a:p>
          <a:p>
            <a:r>
              <a:rPr lang="de-DE" dirty="0" smtClean="0"/>
              <a:t>Zeig mal!!</a:t>
            </a:r>
          </a:p>
          <a:p>
            <a:endParaRPr lang="de-DE" dirty="0" smtClean="0"/>
          </a:p>
          <a:p>
            <a:r>
              <a:rPr lang="de-DE" dirty="0" smtClean="0"/>
              <a:t>Aber: das ist alles vernünftig, soweit wir ordentlich unseren Pflichten nachkommen, </a:t>
            </a:r>
          </a:p>
          <a:p>
            <a:endParaRPr lang="de-DE" dirty="0" smtClean="0"/>
          </a:p>
          <a:p>
            <a:r>
              <a:rPr lang="de-DE" dirty="0" smtClean="0"/>
              <a:t>also: unsere Hausaufgabe lautet: Alles ordentlich dokumentieren</a:t>
            </a:r>
          </a:p>
          <a:p>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19</a:t>
            </a:fld>
            <a:endParaRPr lang="de-DE"/>
          </a:p>
        </p:txBody>
      </p:sp>
    </p:spTree>
    <p:extLst>
      <p:ext uri="{BB962C8B-B14F-4D97-AF65-F5344CB8AC3E}">
        <p14:creationId xmlns:p14="http://schemas.microsoft.com/office/powerpoint/2010/main" val="3001182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2</a:t>
            </a:fld>
            <a:endParaRPr lang="de-DE"/>
          </a:p>
        </p:txBody>
      </p:sp>
    </p:spTree>
    <p:extLst>
      <p:ext uri="{BB962C8B-B14F-4D97-AF65-F5344CB8AC3E}">
        <p14:creationId xmlns:p14="http://schemas.microsoft.com/office/powerpoint/2010/main" val="424238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Folie vorlesen.</a:t>
            </a:r>
            <a:r>
              <a:rPr lang="de-DE" baseline="0" dirty="0" smtClean="0"/>
              <a:t> </a:t>
            </a:r>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20</a:t>
            </a:fld>
            <a:endParaRPr lang="de-DE"/>
          </a:p>
        </p:txBody>
      </p:sp>
    </p:spTree>
    <p:extLst>
      <p:ext uri="{BB962C8B-B14F-4D97-AF65-F5344CB8AC3E}">
        <p14:creationId xmlns:p14="http://schemas.microsoft.com/office/powerpoint/2010/main" val="1914544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Voraussetzungen aus denen sich Bußgeld ergeben können unterschiedlich sein:</a:t>
            </a:r>
          </a:p>
          <a:p>
            <a:endParaRPr lang="de-DE" dirty="0" smtClean="0"/>
          </a:p>
          <a:p>
            <a:r>
              <a:rPr lang="de-DE" dirty="0" smtClean="0"/>
              <a:t>1.)	Z. B. eine Datenpanne wie ein Hackerangriff</a:t>
            </a:r>
          </a:p>
          <a:p>
            <a:endParaRPr lang="de-DE" dirty="0" smtClean="0"/>
          </a:p>
          <a:p>
            <a:r>
              <a:rPr lang="de-DE" dirty="0" smtClean="0"/>
              <a:t>2.)	Ein Einbruch in Geschäfts- oder Praxisräume z. B. nimmt der Einbrecher nichts mit, sondern </a:t>
            </a:r>
            <a:r>
              <a:rPr lang="de-DE" dirty="0" err="1" smtClean="0"/>
              <a:t>fotgrafiert</a:t>
            </a:r>
            <a:r>
              <a:rPr lang="de-DE" dirty="0" smtClean="0"/>
              <a:t> etwas ab, was dann veröffentlicht</a:t>
            </a:r>
            <a:r>
              <a:rPr lang="de-DE" baseline="0" dirty="0" smtClean="0"/>
              <a:t> wird</a:t>
            </a:r>
            <a:endParaRPr lang="de-DE" dirty="0" smtClean="0"/>
          </a:p>
          <a:p>
            <a:endParaRPr lang="de-DE" dirty="0" smtClean="0"/>
          </a:p>
          <a:p>
            <a:r>
              <a:rPr lang="de-DE" dirty="0" smtClean="0"/>
              <a:t>3.)	Die Zusammenarbeit mit der Aufsichtsbehörde, eine Verweigerung kann einen Bußgeldtatbestand erfüllen, also passen Sie bitte auf: Wenn sich die Aufsichtsbehörde anmeldet, 	dann bitte </a:t>
            </a:r>
            <a:r>
              <a:rPr lang="de-DE" dirty="0" err="1" smtClean="0"/>
              <a:t>bitte</a:t>
            </a:r>
            <a:r>
              <a:rPr lang="de-DE" dirty="0" smtClean="0"/>
              <a:t>, verschließen Sie nicht die Tore, schicken Sie nicht alle Mitarbeiter nach Hause, fahren Sie nicht alle PCS herunter und sperren Sie sich nicht in den Serverraum,</a:t>
            </a:r>
          </a:p>
          <a:p>
            <a:r>
              <a:rPr lang="de-DE" dirty="0" smtClean="0"/>
              <a:t>	sondern: Gewähren Sie den Zugang! Bitten Sie die Leute herein und haben Sie keine Angst</a:t>
            </a:r>
          </a:p>
          <a:p>
            <a:endParaRPr lang="de-DE" dirty="0" smtClean="0"/>
          </a:p>
          <a:p>
            <a:r>
              <a:rPr lang="de-DE" dirty="0" smtClean="0"/>
              <a:t>5.)</a:t>
            </a:r>
            <a:r>
              <a:rPr lang="de-DE" baseline="0" dirty="0" smtClean="0"/>
              <a:t> 	</a:t>
            </a:r>
            <a:r>
              <a:rPr lang="de-DE" dirty="0" smtClean="0"/>
              <a:t>Wir haben also künftig einen Bußgeldrahmen für einfache Verstöße von 50.000 € bis zu 10 Mio.</a:t>
            </a:r>
          </a:p>
          <a:p>
            <a:endParaRPr lang="de-DE" dirty="0" smtClean="0"/>
          </a:p>
          <a:p>
            <a:r>
              <a:rPr lang="de-DE" dirty="0" smtClean="0"/>
              <a:t>6.)	Zu denken ist in diesem Zusammenhang an große Unternehmen Facebook, Google und viele weitere: An diese Häuser hat der Gesetzgeber gedacht: </a:t>
            </a:r>
          </a:p>
          <a:p>
            <a:r>
              <a:rPr lang="de-DE" dirty="0" smtClean="0"/>
              <a:t>	Entweder soll 2 % des Gesamtumsatzes als Bußgeldrahmen für Facebook herangezogen werden, oder ein großer Rahmen in einem Bereich, der auf Facebook wehtun kann</a:t>
            </a:r>
          </a:p>
          <a:p>
            <a:endParaRPr lang="de-DE" dirty="0" smtClean="0"/>
          </a:p>
          <a:p>
            <a:r>
              <a:rPr lang="de-DE" dirty="0" smtClean="0"/>
              <a:t>7.) 	Jetzt können sie sagen, ich bin ja nicht </a:t>
            </a:r>
            <a:r>
              <a:rPr lang="de-DE" dirty="0" err="1" smtClean="0"/>
              <a:t>google</a:t>
            </a:r>
            <a:r>
              <a:rPr lang="de-DE" dirty="0" smtClean="0"/>
              <a:t> oder </a:t>
            </a:r>
            <a:r>
              <a:rPr lang="de-DE" dirty="0" err="1" smtClean="0"/>
              <a:t>dax</a:t>
            </a:r>
            <a:r>
              <a:rPr lang="de-DE" dirty="0" smtClean="0"/>
              <a:t>-notiert, aber: selbst in kleinen Fällen kann es teuer werden!</a:t>
            </a:r>
          </a:p>
          <a:p>
            <a:r>
              <a:rPr lang="de-DE" dirty="0" smtClean="0"/>
              <a:t>	Wenn wir einen kleinen Rahmen nehmen und davon 1/3 veranschlagen, dann ist das natürlich wenig, wenn wir jedoch einen großen Rahmen haben (mit den Händen zeigen) 	und davon 1/3 nehmen, dann kann das richtig teuer werden!</a:t>
            </a:r>
          </a:p>
          <a:p>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21</a:t>
            </a:fld>
            <a:endParaRPr lang="de-DE"/>
          </a:p>
        </p:txBody>
      </p:sp>
    </p:spTree>
    <p:extLst>
      <p:ext uri="{BB962C8B-B14F-4D97-AF65-F5344CB8AC3E}">
        <p14:creationId xmlns:p14="http://schemas.microsoft.com/office/powerpoint/2010/main" val="608413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Wir können uns nun alle hinstellen und behaupten, von denen von den Datenschutzbehörden haben wir alle noch nie was gehört, dabei gibt es die ja schon lange… </a:t>
            </a:r>
          </a:p>
          <a:p>
            <a:endParaRPr lang="de-DE" dirty="0" smtClean="0"/>
          </a:p>
          <a:p>
            <a:r>
              <a:rPr lang="de-DE" dirty="0" smtClean="0"/>
              <a:t>In diesem Zusammenhang muss ich Ihnen leider widersprechen und sagen: da haben wir aber alle ganz schön viel Glück gehabt:</a:t>
            </a:r>
          </a:p>
          <a:p>
            <a:endParaRPr lang="de-DE" dirty="0" smtClean="0"/>
          </a:p>
          <a:p>
            <a:r>
              <a:rPr lang="de-DE" dirty="0" smtClean="0"/>
              <a:t>Am 14. November 2016 gab es eine abgestimmte Aktion in 10 Bundesländern, eine Prüfung in 500 zufällig ausgewählten Unternehmen. </a:t>
            </a:r>
          </a:p>
          <a:p>
            <a:endParaRPr lang="de-DE" dirty="0" smtClean="0"/>
          </a:p>
          <a:p>
            <a:r>
              <a:rPr lang="de-DE" dirty="0" smtClean="0"/>
              <a:t>Es wurden 25 Fragen gestellt und detaillierte Stellungnahmen zur Inanspruchnahme von Dienstleistungen außerhalb der EU angefordert. </a:t>
            </a:r>
          </a:p>
          <a:p>
            <a:endParaRPr lang="de-DE" dirty="0" smtClean="0"/>
          </a:p>
          <a:p>
            <a:r>
              <a:rPr lang="de-DE" dirty="0" smtClean="0"/>
              <a:t>Wenn Sie jetzt sagen, das betrifft mich nicht, ich hab keine Daten im Ausland, dann werde ich Sie jetzt wohl überraschen müssen. Ich fürchte doch, das haben Sie. Haben Sie schon jemals </a:t>
            </a:r>
            <a:r>
              <a:rPr lang="de-DE" dirty="0" err="1" smtClean="0"/>
              <a:t>doodle</a:t>
            </a:r>
            <a:r>
              <a:rPr lang="de-DE" dirty="0" smtClean="0"/>
              <a:t>, </a:t>
            </a:r>
            <a:r>
              <a:rPr lang="de-DE" dirty="0" err="1" smtClean="0"/>
              <a:t>dropbox</a:t>
            </a:r>
            <a:r>
              <a:rPr lang="de-DE" dirty="0" smtClean="0"/>
              <a:t>, skype, </a:t>
            </a:r>
            <a:r>
              <a:rPr lang="de-DE" dirty="0" err="1" smtClean="0"/>
              <a:t>whatsapp</a:t>
            </a:r>
            <a:r>
              <a:rPr lang="de-DE" dirty="0" smtClean="0"/>
              <a:t> verwendet? Das sind alle US-Unternehmen, die auf der anderen Seite des Teichs ihre Server haben. Sprich die Daten werden einmal rüber geschickt, drüben gespeichert und wieder hierher geholt. </a:t>
            </a:r>
          </a:p>
          <a:p>
            <a:endParaRPr lang="de-DE" dirty="0" smtClean="0"/>
          </a:p>
          <a:p>
            <a:r>
              <a:rPr lang="de-DE" dirty="0" smtClean="0"/>
              <a:t>Ich muss an dieser Stelle aber wieder anmerken, dass die VO nicht will, dass wir alle den Stift fallen lassen und mit unserer Arbeit aufhören, sondern, dass wir dies mit Verstand tun. </a:t>
            </a:r>
          </a:p>
          <a:p>
            <a:endParaRPr lang="de-DE" dirty="0" smtClean="0"/>
          </a:p>
          <a:p>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a:p>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23</a:t>
            </a:fld>
            <a:endParaRPr lang="de-DE"/>
          </a:p>
        </p:txBody>
      </p:sp>
    </p:spTree>
    <p:extLst>
      <p:ext uri="{BB962C8B-B14F-4D97-AF65-F5344CB8AC3E}">
        <p14:creationId xmlns:p14="http://schemas.microsoft.com/office/powerpoint/2010/main" val="4149408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1.) So nach diesen ganzen Problemen kommen wir endlich mal zur Lösung.</a:t>
            </a:r>
          </a:p>
          <a:p>
            <a:endParaRPr lang="de-DE" dirty="0" smtClean="0"/>
          </a:p>
          <a:p>
            <a:r>
              <a:rPr lang="de-DE" dirty="0" smtClean="0"/>
              <a:t>2.) Die Handlungsempfehlung von uns: Das Datenschutz </a:t>
            </a:r>
            <a:r>
              <a:rPr lang="de-DE" dirty="0" err="1" smtClean="0"/>
              <a:t>Mangement</a:t>
            </a:r>
            <a:r>
              <a:rPr lang="de-DE" dirty="0" smtClean="0"/>
              <a:t> System</a:t>
            </a:r>
          </a:p>
          <a:p>
            <a:r>
              <a:rPr lang="de-DE" dirty="0" smtClean="0"/>
              <a:t>	Alle Daten und Verfahren müssen dokumentiert werden.</a:t>
            </a:r>
          </a:p>
          <a:p>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24</a:t>
            </a:fld>
            <a:endParaRPr lang="de-DE"/>
          </a:p>
        </p:txBody>
      </p:sp>
    </p:spTree>
    <p:extLst>
      <p:ext uri="{BB962C8B-B14F-4D97-AF65-F5344CB8AC3E}">
        <p14:creationId xmlns:p14="http://schemas.microsoft.com/office/powerpoint/2010/main" val="4076290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Folie ablesen</a:t>
            </a:r>
            <a:endParaRPr lang="de-DE" dirty="0"/>
          </a:p>
        </p:txBody>
      </p:sp>
      <p:sp>
        <p:nvSpPr>
          <p:cNvPr id="4" name="Datumsplatzhalter 3"/>
          <p:cNvSpPr>
            <a:spLocks noGrp="1"/>
          </p:cNvSpPr>
          <p:nvPr>
            <p:ph type="dt" idx="10"/>
          </p:nvPr>
        </p:nvSpPr>
        <p:spPr/>
        <p:txBody>
          <a:bodyPr/>
          <a:lstStyle/>
          <a:p>
            <a:r>
              <a:rPr lang="de-DE" smtClean="0">
                <a:solidFill>
                  <a:prstClr val="black"/>
                </a:solidFill>
              </a:rPr>
              <a:t>www.ecovis.com</a:t>
            </a:r>
            <a:endParaRPr lang="de-DE">
              <a:solidFill>
                <a:prstClr val="black"/>
              </a:solidFill>
            </a:endParaRPr>
          </a:p>
        </p:txBody>
      </p:sp>
      <p:sp>
        <p:nvSpPr>
          <p:cNvPr id="5" name="Foliennummernplatzhalter 4"/>
          <p:cNvSpPr>
            <a:spLocks noGrp="1"/>
          </p:cNvSpPr>
          <p:nvPr>
            <p:ph type="sldNum" sz="quarter" idx="11"/>
          </p:nvPr>
        </p:nvSpPr>
        <p:spPr/>
        <p:txBody>
          <a:bodyPr/>
          <a:lstStyle/>
          <a:p>
            <a:fld id="{0D50692B-E0F8-4B17-BC73-08F725113356}" type="slidenum">
              <a:rPr lang="de-DE" smtClean="0">
                <a:solidFill>
                  <a:prstClr val="black"/>
                </a:solidFill>
              </a:rPr>
              <a:pPr/>
              <a:t>25</a:t>
            </a:fld>
            <a:endParaRPr lang="de-DE">
              <a:solidFill>
                <a:prstClr val="black"/>
              </a:solidFill>
            </a:endParaRPr>
          </a:p>
        </p:txBody>
      </p:sp>
    </p:spTree>
    <p:extLst>
      <p:ext uri="{BB962C8B-B14F-4D97-AF65-F5344CB8AC3E}">
        <p14:creationId xmlns:p14="http://schemas.microsoft.com/office/powerpoint/2010/main" val="756898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Folie ablesen</a:t>
            </a:r>
            <a:endParaRPr lang="de-DE" dirty="0"/>
          </a:p>
        </p:txBody>
      </p:sp>
      <p:sp>
        <p:nvSpPr>
          <p:cNvPr id="4" name="Datumsplatzhalter 3"/>
          <p:cNvSpPr>
            <a:spLocks noGrp="1"/>
          </p:cNvSpPr>
          <p:nvPr>
            <p:ph type="dt" idx="10"/>
          </p:nvPr>
        </p:nvSpPr>
        <p:spPr/>
        <p:txBody>
          <a:bodyPr/>
          <a:lstStyle/>
          <a:p>
            <a:r>
              <a:rPr lang="de-DE" smtClean="0">
                <a:solidFill>
                  <a:prstClr val="black"/>
                </a:solidFill>
              </a:rPr>
              <a:t>www.ecovis.com</a:t>
            </a:r>
            <a:endParaRPr lang="de-DE">
              <a:solidFill>
                <a:prstClr val="black"/>
              </a:solidFill>
            </a:endParaRPr>
          </a:p>
        </p:txBody>
      </p:sp>
      <p:sp>
        <p:nvSpPr>
          <p:cNvPr id="5" name="Foliennummernplatzhalter 4"/>
          <p:cNvSpPr>
            <a:spLocks noGrp="1"/>
          </p:cNvSpPr>
          <p:nvPr>
            <p:ph type="sldNum" sz="quarter" idx="11"/>
          </p:nvPr>
        </p:nvSpPr>
        <p:spPr/>
        <p:txBody>
          <a:bodyPr/>
          <a:lstStyle/>
          <a:p>
            <a:fld id="{0D50692B-E0F8-4B17-BC73-08F725113356}" type="slidenum">
              <a:rPr lang="de-DE" smtClean="0">
                <a:solidFill>
                  <a:prstClr val="black"/>
                </a:solidFill>
              </a:rPr>
              <a:pPr/>
              <a:t>26</a:t>
            </a:fld>
            <a:endParaRPr lang="de-DE">
              <a:solidFill>
                <a:prstClr val="black"/>
              </a:solidFill>
            </a:endParaRPr>
          </a:p>
        </p:txBody>
      </p:sp>
    </p:spTree>
    <p:extLst>
      <p:ext uri="{BB962C8B-B14F-4D97-AF65-F5344CB8AC3E}">
        <p14:creationId xmlns:p14="http://schemas.microsoft.com/office/powerpoint/2010/main" val="184803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Datumsplatzhalter 3"/>
          <p:cNvSpPr>
            <a:spLocks noGrp="1"/>
          </p:cNvSpPr>
          <p:nvPr>
            <p:ph type="dt" idx="10"/>
          </p:nvPr>
        </p:nvSpPr>
        <p:spPr/>
        <p:txBody>
          <a:bodyPr/>
          <a:lstStyle/>
          <a:p>
            <a:r>
              <a:rPr lang="de-DE" smtClean="0">
                <a:solidFill>
                  <a:prstClr val="black"/>
                </a:solidFill>
              </a:rPr>
              <a:t>www.ecovis.com</a:t>
            </a:r>
            <a:endParaRPr lang="de-DE">
              <a:solidFill>
                <a:prstClr val="black"/>
              </a:solidFill>
            </a:endParaRPr>
          </a:p>
        </p:txBody>
      </p:sp>
      <p:sp>
        <p:nvSpPr>
          <p:cNvPr id="5" name="Foliennummernplatzhalter 4"/>
          <p:cNvSpPr>
            <a:spLocks noGrp="1"/>
          </p:cNvSpPr>
          <p:nvPr>
            <p:ph type="sldNum" sz="quarter" idx="11"/>
          </p:nvPr>
        </p:nvSpPr>
        <p:spPr/>
        <p:txBody>
          <a:bodyPr/>
          <a:lstStyle/>
          <a:p>
            <a:fld id="{0D50692B-E0F8-4B17-BC73-08F725113356}" type="slidenum">
              <a:rPr lang="de-DE" smtClean="0">
                <a:solidFill>
                  <a:prstClr val="black"/>
                </a:solidFill>
              </a:rPr>
              <a:pPr/>
              <a:t>27</a:t>
            </a:fld>
            <a:endParaRPr lang="de-DE">
              <a:solidFill>
                <a:prstClr val="black"/>
              </a:solidFill>
            </a:endParaRPr>
          </a:p>
        </p:txBody>
      </p:sp>
    </p:spTree>
    <p:extLst>
      <p:ext uri="{BB962C8B-B14F-4D97-AF65-F5344CB8AC3E}">
        <p14:creationId xmlns:p14="http://schemas.microsoft.com/office/powerpoint/2010/main" val="1911759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1.) Sie müssen Daten in einer Weise verarbeiten, die eine angemessene Sicherheit der personenbezogenen Daten gewährleistet durch geeignete technische und organisatorische 	Maßnahmen, kurz die sogenannten Toms: </a:t>
            </a:r>
          </a:p>
          <a:p>
            <a:r>
              <a:rPr lang="de-DE" dirty="0" smtClean="0"/>
              <a:t>2.) was ist das? </a:t>
            </a:r>
          </a:p>
          <a:p>
            <a:r>
              <a:rPr lang="de-DE" dirty="0" smtClean="0"/>
              <a:t>	</a:t>
            </a:r>
          </a:p>
          <a:p>
            <a:r>
              <a:rPr lang="de-DE" dirty="0" smtClean="0"/>
              <a:t>3.) Das kennen Sie alle und setzen Sie auch schon alle um! Z. B. </a:t>
            </a:r>
          </a:p>
          <a:p>
            <a:endParaRPr lang="de-DE" dirty="0" smtClean="0"/>
          </a:p>
          <a:p>
            <a:r>
              <a:rPr lang="de-DE" dirty="0" smtClean="0"/>
              <a:t>	a.) finden Sie hier im Besprechungsraum keine Akten, die offen herumliegen. </a:t>
            </a:r>
          </a:p>
          <a:p>
            <a:endParaRPr lang="de-DE" dirty="0" smtClean="0"/>
          </a:p>
          <a:p>
            <a:r>
              <a:rPr lang="de-DE" dirty="0" smtClean="0"/>
              <a:t>	b.) Sie haben alle ein Passwort für Ihr Handy/ ihr Notebook/ ihr PC in der Praxis, auf dem sich sensible Patientendaten befinden. </a:t>
            </a:r>
          </a:p>
          <a:p>
            <a:endParaRPr lang="de-DE" dirty="0" smtClean="0"/>
          </a:p>
          <a:p>
            <a:r>
              <a:rPr lang="de-DE" dirty="0" smtClean="0"/>
              <a:t>	c.) Sie alle arbeiten auf einer Software, die mit einem Antivirus geschützt ist. </a:t>
            </a:r>
          </a:p>
          <a:p>
            <a:endParaRPr lang="de-DE" dirty="0" smtClean="0"/>
          </a:p>
          <a:p>
            <a:r>
              <a:rPr lang="de-DE" dirty="0" smtClean="0"/>
              <a:t>	d.) Ordner mit Personaldaten liegen im Hotel üblicherweise nicht an der Rezeption. Wenn ich zu Ihnen die Sprechstunde komme, präsentieren Sie mir in der Regel nicht erstmal 	eine Liste mit Daten anderer Patienten.</a:t>
            </a:r>
          </a:p>
          <a:p>
            <a:endParaRPr lang="de-DE" dirty="0" smtClean="0"/>
          </a:p>
          <a:p>
            <a:r>
              <a:rPr lang="de-DE" dirty="0" smtClean="0"/>
              <a:t>4.) Sie alle haben schon Maßnahmen ergriffen, in irgendeiner Form, jetzt gilt es: das zu dokumentieren! </a:t>
            </a:r>
          </a:p>
          <a:p>
            <a:endParaRPr lang="de-DE" dirty="0"/>
          </a:p>
        </p:txBody>
      </p:sp>
      <p:sp>
        <p:nvSpPr>
          <p:cNvPr id="4" name="Datumsplatzhalter 3"/>
          <p:cNvSpPr>
            <a:spLocks noGrp="1"/>
          </p:cNvSpPr>
          <p:nvPr>
            <p:ph type="dt" idx="10"/>
          </p:nvPr>
        </p:nvSpPr>
        <p:spPr/>
        <p:txBody>
          <a:bodyPr/>
          <a:lstStyle/>
          <a:p>
            <a:r>
              <a:rPr lang="de-DE" smtClean="0">
                <a:solidFill>
                  <a:prstClr val="black"/>
                </a:solidFill>
              </a:rPr>
              <a:t>www.ecovis.com</a:t>
            </a:r>
            <a:endParaRPr lang="de-DE">
              <a:solidFill>
                <a:prstClr val="black"/>
              </a:solidFill>
            </a:endParaRPr>
          </a:p>
        </p:txBody>
      </p:sp>
      <p:sp>
        <p:nvSpPr>
          <p:cNvPr id="5" name="Foliennummernplatzhalter 4"/>
          <p:cNvSpPr>
            <a:spLocks noGrp="1"/>
          </p:cNvSpPr>
          <p:nvPr>
            <p:ph type="sldNum" sz="quarter" idx="11"/>
          </p:nvPr>
        </p:nvSpPr>
        <p:spPr/>
        <p:txBody>
          <a:bodyPr/>
          <a:lstStyle/>
          <a:p>
            <a:fld id="{0D50692B-E0F8-4B17-BC73-08F725113356}" type="slidenum">
              <a:rPr lang="de-DE" smtClean="0">
                <a:solidFill>
                  <a:prstClr val="black"/>
                </a:solidFill>
              </a:rPr>
              <a:pPr/>
              <a:t>28</a:t>
            </a:fld>
            <a:endParaRPr lang="de-DE">
              <a:solidFill>
                <a:prstClr val="black"/>
              </a:solidFill>
            </a:endParaRPr>
          </a:p>
        </p:txBody>
      </p:sp>
    </p:spTree>
    <p:extLst>
      <p:ext uri="{BB962C8B-B14F-4D97-AF65-F5344CB8AC3E}">
        <p14:creationId xmlns:p14="http://schemas.microsoft.com/office/powerpoint/2010/main" val="749241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Hier haben wir ein Sonderproblem im Zusammenhang mit unverschlüsselten E-Mails</a:t>
            </a:r>
          </a:p>
          <a:p>
            <a:endParaRPr lang="de-DE" dirty="0" smtClean="0"/>
          </a:p>
          <a:p>
            <a:r>
              <a:rPr lang="de-DE" dirty="0" smtClean="0"/>
              <a:t>Folie ablesen, was sagt Susi?</a:t>
            </a:r>
            <a:endParaRPr lang="de-DE" dirty="0"/>
          </a:p>
        </p:txBody>
      </p:sp>
      <p:sp>
        <p:nvSpPr>
          <p:cNvPr id="4" name="Datumsplatzhalter 3"/>
          <p:cNvSpPr>
            <a:spLocks noGrp="1"/>
          </p:cNvSpPr>
          <p:nvPr>
            <p:ph type="dt" idx="10"/>
          </p:nvPr>
        </p:nvSpPr>
        <p:spPr/>
        <p:txBody>
          <a:bodyPr/>
          <a:lstStyle/>
          <a:p>
            <a:r>
              <a:rPr lang="de-DE" smtClean="0">
                <a:solidFill>
                  <a:prstClr val="black"/>
                </a:solidFill>
              </a:rPr>
              <a:t>www.ecovis.com</a:t>
            </a:r>
            <a:endParaRPr lang="de-DE">
              <a:solidFill>
                <a:prstClr val="black"/>
              </a:solidFill>
            </a:endParaRPr>
          </a:p>
        </p:txBody>
      </p:sp>
      <p:sp>
        <p:nvSpPr>
          <p:cNvPr id="5" name="Foliennummernplatzhalter 4"/>
          <p:cNvSpPr>
            <a:spLocks noGrp="1"/>
          </p:cNvSpPr>
          <p:nvPr>
            <p:ph type="sldNum" sz="quarter" idx="11"/>
          </p:nvPr>
        </p:nvSpPr>
        <p:spPr/>
        <p:txBody>
          <a:bodyPr/>
          <a:lstStyle/>
          <a:p>
            <a:fld id="{0D50692B-E0F8-4B17-BC73-08F725113356}" type="slidenum">
              <a:rPr lang="de-DE" smtClean="0">
                <a:solidFill>
                  <a:prstClr val="black"/>
                </a:solidFill>
              </a:rPr>
              <a:pPr/>
              <a:t>29</a:t>
            </a:fld>
            <a:endParaRPr lang="de-DE">
              <a:solidFill>
                <a:prstClr val="black"/>
              </a:solidFill>
            </a:endParaRPr>
          </a:p>
        </p:txBody>
      </p:sp>
    </p:spTree>
    <p:extLst>
      <p:ext uri="{BB962C8B-B14F-4D97-AF65-F5344CB8AC3E}">
        <p14:creationId xmlns:p14="http://schemas.microsoft.com/office/powerpoint/2010/main" val="13780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3</a:t>
            </a:fld>
            <a:endParaRPr lang="de-DE"/>
          </a:p>
        </p:txBody>
      </p:sp>
    </p:spTree>
    <p:extLst>
      <p:ext uri="{BB962C8B-B14F-4D97-AF65-F5344CB8AC3E}">
        <p14:creationId xmlns:p14="http://schemas.microsoft.com/office/powerpoint/2010/main" val="912586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1.) Eine wichtige Neuerung</a:t>
            </a:r>
            <a:r>
              <a:rPr lang="de-DE" baseline="0" dirty="0" smtClean="0"/>
              <a:t> ist die DFA. Was ist das?</a:t>
            </a:r>
            <a:endParaRPr lang="de-DE" dirty="0" smtClean="0"/>
          </a:p>
          <a:p>
            <a:endParaRPr lang="de-DE" dirty="0" smtClean="0"/>
          </a:p>
          <a:p>
            <a:r>
              <a:rPr lang="de-DE" dirty="0" smtClean="0"/>
              <a:t>2.) Sie alle haben mal Daten erfasst, Sie müssen in Zukunft Ihre Erfassung noch zusätzlich bewerten. Wenn Sie zu dem Ergebnis kommen, dass ein Datenleck entstehen könne, sich ein </a:t>
            </a:r>
            <a:r>
              <a:rPr lang="de-DE" dirty="0" err="1" smtClean="0"/>
              <a:t>Risikio</a:t>
            </a:r>
            <a:r>
              <a:rPr lang="de-DE" dirty="0" smtClean="0"/>
              <a:t> verwirklicht und eventuell ein hoher Schaden eintritt</a:t>
            </a:r>
          </a:p>
          <a:p>
            <a:endParaRPr lang="de-DE" dirty="0" smtClean="0"/>
          </a:p>
          <a:p>
            <a:r>
              <a:rPr lang="de-DE" dirty="0" smtClean="0"/>
              <a:t>3.) </a:t>
            </a:r>
          </a:p>
          <a:p>
            <a:r>
              <a:rPr lang="de-DE" dirty="0" smtClean="0"/>
              <a:t>-	Welcher Bußgeldtatbestand könnte sich verwirklichen?</a:t>
            </a:r>
          </a:p>
          <a:p>
            <a:r>
              <a:rPr lang="de-DE" dirty="0" smtClean="0"/>
              <a:t>-	Welche Schadensersatzansprüche könnten Betroffene geltend machen?</a:t>
            </a:r>
          </a:p>
          <a:p>
            <a:pPr marL="171450" indent="-171450">
              <a:buFontTx/>
              <a:buChar char="-"/>
            </a:pPr>
            <a:r>
              <a:rPr lang="de-DE" dirty="0" smtClean="0"/>
              <a:t>Welche Maßnahmen ergreife ich, um den Schaden gering zu halten?</a:t>
            </a:r>
          </a:p>
          <a:p>
            <a:pPr marL="0" indent="0">
              <a:buFontTx/>
              <a:buNone/>
            </a:pPr>
            <a:endParaRPr lang="de-DE" dirty="0" smtClean="0"/>
          </a:p>
          <a:p>
            <a:r>
              <a:rPr lang="de-DE" dirty="0" smtClean="0"/>
              <a:t>4.) Nehmen wir als Beispiel die Schönheitsklinik:</a:t>
            </a:r>
          </a:p>
          <a:p>
            <a:r>
              <a:rPr lang="de-DE" dirty="0" smtClean="0"/>
              <a:t>	Wir alle hier Anwesenden sind freilich Naturschönheiten</a:t>
            </a:r>
          </a:p>
          <a:p>
            <a:r>
              <a:rPr lang="de-DE" dirty="0" smtClean="0"/>
              <a:t>	Nehmen wir aber mal Madonna, die gerne mal nachhilft um sich ein jüngeres Aussehen zu erhalten. Wenn Madonna sich in einer Schönheitsklinik behandeln lässt und </a:t>
            </a:r>
            <a:r>
              <a:rPr lang="de-DE" dirty="0" err="1" smtClean="0"/>
              <a:t>bspw</a:t>
            </a:r>
            <a:r>
              <a:rPr lang="de-DE" dirty="0" smtClean="0"/>
              <a:t> das 	Risiko besteht, dass diese Tatsache an die Außenwelt gerät, drohen hohe Schadensersatzansprüche. </a:t>
            </a:r>
          </a:p>
          <a:p>
            <a:endParaRPr lang="de-DE" dirty="0" smtClean="0"/>
          </a:p>
          <a:p>
            <a:r>
              <a:rPr lang="de-DE" dirty="0" smtClean="0"/>
              <a:t>Diese Gefahr muss gesehen,</a:t>
            </a:r>
            <a:r>
              <a:rPr lang="de-DE" baseline="0" dirty="0" smtClean="0"/>
              <a:t> und dokumentiert werden.</a:t>
            </a:r>
            <a:endParaRPr lang="de-DE" dirty="0" smtClean="0"/>
          </a:p>
          <a:p>
            <a:endParaRPr lang="de-DE" dirty="0"/>
          </a:p>
        </p:txBody>
      </p:sp>
      <p:sp>
        <p:nvSpPr>
          <p:cNvPr id="4" name="Datumsplatzhalter 3"/>
          <p:cNvSpPr>
            <a:spLocks noGrp="1"/>
          </p:cNvSpPr>
          <p:nvPr>
            <p:ph type="dt" idx="10"/>
          </p:nvPr>
        </p:nvSpPr>
        <p:spPr/>
        <p:txBody>
          <a:bodyPr/>
          <a:lstStyle/>
          <a:p>
            <a:r>
              <a:rPr lang="de-DE" smtClean="0">
                <a:solidFill>
                  <a:prstClr val="black"/>
                </a:solidFill>
              </a:rPr>
              <a:t>www.ecovis.com</a:t>
            </a:r>
            <a:endParaRPr lang="de-DE">
              <a:solidFill>
                <a:prstClr val="black"/>
              </a:solidFill>
            </a:endParaRPr>
          </a:p>
        </p:txBody>
      </p:sp>
      <p:sp>
        <p:nvSpPr>
          <p:cNvPr id="5" name="Foliennummernplatzhalter 4"/>
          <p:cNvSpPr>
            <a:spLocks noGrp="1"/>
          </p:cNvSpPr>
          <p:nvPr>
            <p:ph type="sldNum" sz="quarter" idx="11"/>
          </p:nvPr>
        </p:nvSpPr>
        <p:spPr/>
        <p:txBody>
          <a:bodyPr/>
          <a:lstStyle/>
          <a:p>
            <a:fld id="{0D50692B-E0F8-4B17-BC73-08F725113356}" type="slidenum">
              <a:rPr lang="de-DE" smtClean="0">
                <a:solidFill>
                  <a:prstClr val="black"/>
                </a:solidFill>
              </a:rPr>
              <a:pPr/>
              <a:t>30</a:t>
            </a:fld>
            <a:endParaRPr lang="de-DE">
              <a:solidFill>
                <a:prstClr val="black"/>
              </a:solidFill>
            </a:endParaRPr>
          </a:p>
        </p:txBody>
      </p:sp>
    </p:spTree>
    <p:extLst>
      <p:ext uri="{BB962C8B-B14F-4D97-AF65-F5344CB8AC3E}">
        <p14:creationId xmlns:p14="http://schemas.microsoft.com/office/powerpoint/2010/main" val="511702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Wer</a:t>
            </a:r>
            <a:r>
              <a:rPr lang="de-DE" baseline="0" dirty="0" smtClean="0"/>
              <a:t> muss die DFA vornehmen?</a:t>
            </a:r>
          </a:p>
          <a:p>
            <a:endParaRPr lang="de-DE" baseline="0" dirty="0" smtClean="0"/>
          </a:p>
          <a:p>
            <a:r>
              <a:rPr lang="de-DE" baseline="0" dirty="0" smtClean="0"/>
              <a:t>Eine DFA ist erforderlich, wenn die Kerntätigkeit in der umfangreichen Verarbeitung besonderer Kategorien von Daten besteht.</a:t>
            </a:r>
          </a:p>
          <a:p>
            <a:endParaRPr lang="de-DE" baseline="0" dirty="0" smtClean="0"/>
          </a:p>
          <a:p>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31</a:t>
            </a:fld>
            <a:endParaRPr lang="de-DE"/>
          </a:p>
        </p:txBody>
      </p:sp>
    </p:spTree>
    <p:extLst>
      <p:ext uri="{BB962C8B-B14F-4D97-AF65-F5344CB8AC3E}">
        <p14:creationId xmlns:p14="http://schemas.microsoft.com/office/powerpoint/2010/main" val="2084420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a:t>
            </a:r>
            <a:r>
              <a:rPr lang="de-DE" baseline="0" dirty="0" smtClean="0"/>
              <a:t> DFA nimmt man vor, indem man die Eintrittswahrscheinlichkeit und die Schwere des Schadens bestimmt.</a:t>
            </a:r>
            <a:endParaRPr lang="de-DE" dirty="0"/>
          </a:p>
        </p:txBody>
      </p:sp>
      <p:sp>
        <p:nvSpPr>
          <p:cNvPr id="4" name="Datumsplatzhalter 3"/>
          <p:cNvSpPr>
            <a:spLocks noGrp="1"/>
          </p:cNvSpPr>
          <p:nvPr>
            <p:ph type="dt" idx="10"/>
          </p:nvPr>
        </p:nvSpPr>
        <p:spPr/>
        <p:txBody>
          <a:bodyPr/>
          <a:lstStyle/>
          <a:p>
            <a:r>
              <a:rPr lang="de-DE" smtClean="0">
                <a:solidFill>
                  <a:prstClr val="black"/>
                </a:solidFill>
              </a:rPr>
              <a:t>www.ecovis.com</a:t>
            </a:r>
            <a:endParaRPr lang="de-DE">
              <a:solidFill>
                <a:prstClr val="black"/>
              </a:solidFill>
            </a:endParaRPr>
          </a:p>
        </p:txBody>
      </p:sp>
      <p:sp>
        <p:nvSpPr>
          <p:cNvPr id="5" name="Foliennummernplatzhalter 4"/>
          <p:cNvSpPr>
            <a:spLocks noGrp="1"/>
          </p:cNvSpPr>
          <p:nvPr>
            <p:ph type="sldNum" sz="quarter" idx="11"/>
          </p:nvPr>
        </p:nvSpPr>
        <p:spPr/>
        <p:txBody>
          <a:bodyPr/>
          <a:lstStyle/>
          <a:p>
            <a:fld id="{0D50692B-E0F8-4B17-BC73-08F725113356}" type="slidenum">
              <a:rPr lang="de-DE" smtClean="0">
                <a:solidFill>
                  <a:prstClr val="black"/>
                </a:solidFill>
              </a:rPr>
              <a:pPr/>
              <a:t>32</a:t>
            </a:fld>
            <a:endParaRPr lang="de-DE">
              <a:solidFill>
                <a:prstClr val="black"/>
              </a:solidFill>
            </a:endParaRPr>
          </a:p>
        </p:txBody>
      </p:sp>
    </p:spTree>
    <p:extLst>
      <p:ext uri="{BB962C8B-B14F-4D97-AF65-F5344CB8AC3E}">
        <p14:creationId xmlns:p14="http://schemas.microsoft.com/office/powerpoint/2010/main" val="572660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Dann</a:t>
            </a:r>
            <a:r>
              <a:rPr lang="de-DE" baseline="0" dirty="0" smtClean="0"/>
              <a:t> widmen wir uns mal der Auftragsverarbeitung.</a:t>
            </a:r>
          </a:p>
          <a:p>
            <a:endParaRPr lang="de-DE" baseline="0" dirty="0" smtClean="0"/>
          </a:p>
          <a:p>
            <a:endParaRPr lang="de-DE" baseline="0" dirty="0" smtClean="0"/>
          </a:p>
          <a:p>
            <a:r>
              <a:rPr lang="de-DE" baseline="0" dirty="0" smtClean="0"/>
              <a:t>Einige von Ihnen lagern womöglich Ihre EDV bzw. Ihre Datenverwaltung aus.</a:t>
            </a:r>
          </a:p>
          <a:p>
            <a:endParaRPr lang="de-DE" baseline="0" dirty="0" smtClean="0"/>
          </a:p>
          <a:p>
            <a:r>
              <a:rPr lang="de-DE" baseline="0" dirty="0" smtClean="0"/>
              <a:t>Z.B. die Fernwartung ihrer IT Systeme, die Vernichtung von Patientenakten oder die Datenverwaltung generell. </a:t>
            </a:r>
          </a:p>
          <a:p>
            <a:endParaRPr lang="de-DE" baseline="0" dirty="0" smtClean="0"/>
          </a:p>
          <a:p>
            <a:r>
              <a:rPr lang="de-DE" baseline="0" dirty="0" smtClean="0"/>
              <a:t>Soweit die herangezogenen Dienstleister aus diesem Anlass auf Patientendaten zugreifen könne, ist eine datenschutzrechtliche Legitimation erforderlich. </a:t>
            </a:r>
          </a:p>
          <a:p>
            <a:endParaRPr lang="de-DE" baseline="0" dirty="0" smtClean="0"/>
          </a:p>
          <a:p>
            <a:r>
              <a:rPr lang="de-DE" baseline="0" dirty="0" smtClean="0"/>
              <a:t>Diese ist der AVV mit zwingendem Inhalt:</a:t>
            </a:r>
            <a:endParaRPr lang="de-DE" dirty="0"/>
          </a:p>
        </p:txBody>
      </p:sp>
      <p:sp>
        <p:nvSpPr>
          <p:cNvPr id="4" name="Datumsplatzhalter 3"/>
          <p:cNvSpPr>
            <a:spLocks noGrp="1"/>
          </p:cNvSpPr>
          <p:nvPr>
            <p:ph type="dt" idx="10"/>
          </p:nvPr>
        </p:nvSpPr>
        <p:spPr/>
        <p:txBody>
          <a:bodyPr/>
          <a:lstStyle/>
          <a:p>
            <a:r>
              <a:rPr lang="de-DE" smtClean="0">
                <a:solidFill>
                  <a:prstClr val="black"/>
                </a:solidFill>
              </a:rPr>
              <a:t>www.ecovis.com</a:t>
            </a:r>
            <a:endParaRPr lang="de-DE">
              <a:solidFill>
                <a:prstClr val="black"/>
              </a:solidFill>
            </a:endParaRPr>
          </a:p>
        </p:txBody>
      </p:sp>
      <p:sp>
        <p:nvSpPr>
          <p:cNvPr id="5" name="Foliennummernplatzhalter 4"/>
          <p:cNvSpPr>
            <a:spLocks noGrp="1"/>
          </p:cNvSpPr>
          <p:nvPr>
            <p:ph type="sldNum" sz="quarter" idx="11"/>
          </p:nvPr>
        </p:nvSpPr>
        <p:spPr/>
        <p:txBody>
          <a:bodyPr/>
          <a:lstStyle/>
          <a:p>
            <a:fld id="{0D50692B-E0F8-4B17-BC73-08F725113356}" type="slidenum">
              <a:rPr lang="de-DE" smtClean="0">
                <a:solidFill>
                  <a:prstClr val="black"/>
                </a:solidFill>
              </a:rPr>
              <a:pPr/>
              <a:t>33</a:t>
            </a:fld>
            <a:endParaRPr lang="de-DE">
              <a:solidFill>
                <a:prstClr val="black"/>
              </a:solidFill>
            </a:endParaRPr>
          </a:p>
        </p:txBody>
      </p:sp>
    </p:spTree>
    <p:extLst>
      <p:ext uri="{BB962C8B-B14F-4D97-AF65-F5344CB8AC3E}">
        <p14:creationId xmlns:p14="http://schemas.microsoft.com/office/powerpoint/2010/main" val="805750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Wir haben nun verschärfte Informationspflichten, wie ich bereits erwähnt habe. </a:t>
            </a:r>
          </a:p>
          <a:p>
            <a:endParaRPr lang="de-DE" dirty="0" smtClean="0"/>
          </a:p>
          <a:p>
            <a:r>
              <a:rPr lang="de-DE" dirty="0" smtClean="0"/>
              <a:t>Die große Gefahr in</a:t>
            </a:r>
            <a:r>
              <a:rPr lang="de-DE" baseline="0" dirty="0" smtClean="0"/>
              <a:t> diesem Zusammenhang </a:t>
            </a:r>
            <a:r>
              <a:rPr lang="de-DE" dirty="0" smtClean="0"/>
              <a:t>geht aber nicht nur von den Aufsichtsbehörden und den Patienten</a:t>
            </a:r>
            <a:r>
              <a:rPr lang="de-DE" baseline="0" dirty="0" smtClean="0"/>
              <a:t> </a:t>
            </a:r>
            <a:r>
              <a:rPr lang="de-DE" dirty="0" smtClean="0"/>
              <a:t>aus, sondern auch von meinen Kollegen. Ich meine nicht damit meine Kollegen von </a:t>
            </a:r>
            <a:r>
              <a:rPr lang="de-DE" dirty="0" err="1" smtClean="0"/>
              <a:t>Ecovis</a:t>
            </a:r>
            <a:r>
              <a:rPr lang="de-DE" dirty="0" smtClean="0"/>
              <a:t>, sondern solche, die Ihnen </a:t>
            </a:r>
            <a:r>
              <a:rPr lang="de-DE" dirty="0" err="1" smtClean="0"/>
              <a:t>vll</a:t>
            </a:r>
            <a:r>
              <a:rPr lang="de-DE" dirty="0" smtClean="0"/>
              <a:t> von sog. Abmahnwellen bekannt sind.</a:t>
            </a:r>
          </a:p>
          <a:p>
            <a:endParaRPr lang="de-DE" dirty="0" smtClean="0"/>
          </a:p>
          <a:p>
            <a:r>
              <a:rPr lang="de-DE" dirty="0" smtClean="0"/>
              <a:t>Eine unzureichende Datenschutzerklärung zu veröffentlichen</a:t>
            </a:r>
            <a:r>
              <a:rPr lang="de-DE" baseline="0" dirty="0" smtClean="0"/>
              <a:t> und</a:t>
            </a:r>
            <a:r>
              <a:rPr lang="de-DE" dirty="0" smtClean="0"/>
              <a:t> den Datenschutzbeauftragten auf der Homepage zu veröffentlichen stellen Marktverhaltensregelungen dar. </a:t>
            </a:r>
          </a:p>
          <a:p>
            <a:endParaRPr lang="de-DE" dirty="0" smtClean="0"/>
          </a:p>
          <a:p>
            <a:r>
              <a:rPr lang="de-DE" dirty="0" smtClean="0"/>
              <a:t>Verletzen Sie diese, verhalten Sie sich wettbewerbswidrig, was freundlichen Anwälten Tor und Tür öffnet, Sie abzumahnen. </a:t>
            </a:r>
          </a:p>
          <a:p>
            <a:endParaRPr lang="de-DE" dirty="0" smtClean="0"/>
          </a:p>
          <a:p>
            <a:r>
              <a:rPr lang="de-DE" dirty="0" smtClean="0"/>
              <a:t>Das läuft dann so ab, dass Sie eine Unterlassungserklärung mit einer Kostennote erhalten und sich dagegen nicht wehren können. Darauf warten die Anwälte, sie müssen dafür nur auf einen Knopf drücken. </a:t>
            </a:r>
          </a:p>
          <a:p>
            <a:endParaRPr lang="de-DE" dirty="0" smtClean="0"/>
          </a:p>
          <a:p>
            <a:endParaRPr lang="de-DE" dirty="0" smtClean="0"/>
          </a:p>
          <a:p>
            <a:r>
              <a:rPr lang="de-DE" dirty="0" smtClean="0"/>
              <a:t>Die Gefahr kann auch von Ihren Patienten ausgehen. Diese bekommen mit, ob Sie Ihre Informationspflichten erfüllen und kann Sie entsprechend bei der Aufsichtsbehörde anzeigen, wenn ich </a:t>
            </a:r>
            <a:r>
              <a:rPr lang="de-DE" dirty="0" err="1" smtClean="0"/>
              <a:t>bspw</a:t>
            </a:r>
            <a:r>
              <a:rPr lang="de-DE" dirty="0" smtClean="0"/>
              <a:t> mit der Behandlung unzufrieden bin</a:t>
            </a:r>
          </a:p>
          <a:p>
            <a:endParaRPr lang="de-DE" dirty="0" smtClean="0"/>
          </a:p>
          <a:p>
            <a:r>
              <a:rPr lang="de-DE" dirty="0" smtClean="0"/>
              <a:t>Davor möchten wir Sie bewahren! Diese Maßnahmen, die nach außen hin erkennbar sind, müssen Sie bitte bis zum 25. Mai umgesetzt haben!</a:t>
            </a:r>
          </a:p>
          <a:p>
            <a:endParaRPr lang="de-DE" dirty="0" smtClean="0"/>
          </a:p>
          <a:p>
            <a:endParaRPr lang="de-DE" dirty="0"/>
          </a:p>
        </p:txBody>
      </p:sp>
      <p:sp>
        <p:nvSpPr>
          <p:cNvPr id="4" name="Datumsplatzhalter 3"/>
          <p:cNvSpPr>
            <a:spLocks noGrp="1"/>
          </p:cNvSpPr>
          <p:nvPr>
            <p:ph type="dt" idx="10"/>
          </p:nvPr>
        </p:nvSpPr>
        <p:spPr/>
        <p:txBody>
          <a:bodyPr/>
          <a:lstStyle/>
          <a:p>
            <a:r>
              <a:rPr lang="de-DE" smtClean="0">
                <a:solidFill>
                  <a:prstClr val="black"/>
                </a:solidFill>
              </a:rPr>
              <a:t>www.ecovis.com</a:t>
            </a:r>
            <a:endParaRPr lang="de-DE">
              <a:solidFill>
                <a:prstClr val="black"/>
              </a:solidFill>
            </a:endParaRPr>
          </a:p>
        </p:txBody>
      </p:sp>
      <p:sp>
        <p:nvSpPr>
          <p:cNvPr id="5" name="Foliennummernplatzhalter 4"/>
          <p:cNvSpPr>
            <a:spLocks noGrp="1"/>
          </p:cNvSpPr>
          <p:nvPr>
            <p:ph type="sldNum" sz="quarter" idx="11"/>
          </p:nvPr>
        </p:nvSpPr>
        <p:spPr/>
        <p:txBody>
          <a:bodyPr/>
          <a:lstStyle/>
          <a:p>
            <a:fld id="{0D50692B-E0F8-4B17-BC73-08F725113356}" type="slidenum">
              <a:rPr lang="de-DE" smtClean="0">
                <a:solidFill>
                  <a:prstClr val="black"/>
                </a:solidFill>
              </a:rPr>
              <a:pPr/>
              <a:t>34</a:t>
            </a:fld>
            <a:endParaRPr lang="de-DE">
              <a:solidFill>
                <a:prstClr val="black"/>
              </a:solidFill>
            </a:endParaRPr>
          </a:p>
        </p:txBody>
      </p:sp>
    </p:spTree>
    <p:extLst>
      <p:ext uri="{BB962C8B-B14F-4D97-AF65-F5344CB8AC3E}">
        <p14:creationId xmlns:p14="http://schemas.microsoft.com/office/powerpoint/2010/main" val="1100661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DSMS besteht also</a:t>
            </a:r>
            <a:r>
              <a:rPr lang="de-DE" baseline="0" dirty="0" smtClean="0"/>
              <a:t> nach dem gesagten aus: 1….</a:t>
            </a:r>
            <a:endParaRPr lang="de-DE" dirty="0"/>
          </a:p>
        </p:txBody>
      </p:sp>
      <p:sp>
        <p:nvSpPr>
          <p:cNvPr id="4" name="Datumsplatzhalter 3"/>
          <p:cNvSpPr>
            <a:spLocks noGrp="1"/>
          </p:cNvSpPr>
          <p:nvPr>
            <p:ph type="dt" idx="10"/>
          </p:nvPr>
        </p:nvSpPr>
        <p:spPr/>
        <p:txBody>
          <a:bodyPr/>
          <a:lstStyle/>
          <a:p>
            <a:r>
              <a:rPr lang="de-DE" smtClean="0">
                <a:solidFill>
                  <a:prstClr val="black"/>
                </a:solidFill>
              </a:rPr>
              <a:t>www.ecovis.com</a:t>
            </a:r>
            <a:endParaRPr lang="de-DE">
              <a:solidFill>
                <a:prstClr val="black"/>
              </a:solidFill>
            </a:endParaRPr>
          </a:p>
        </p:txBody>
      </p:sp>
      <p:sp>
        <p:nvSpPr>
          <p:cNvPr id="5" name="Foliennummernplatzhalter 4"/>
          <p:cNvSpPr>
            <a:spLocks noGrp="1"/>
          </p:cNvSpPr>
          <p:nvPr>
            <p:ph type="sldNum" sz="quarter" idx="11"/>
          </p:nvPr>
        </p:nvSpPr>
        <p:spPr/>
        <p:txBody>
          <a:bodyPr/>
          <a:lstStyle/>
          <a:p>
            <a:fld id="{0D50692B-E0F8-4B17-BC73-08F725113356}" type="slidenum">
              <a:rPr lang="de-DE" smtClean="0">
                <a:solidFill>
                  <a:prstClr val="black"/>
                </a:solidFill>
              </a:rPr>
              <a:pPr/>
              <a:t>35</a:t>
            </a:fld>
            <a:endParaRPr lang="de-DE">
              <a:solidFill>
                <a:prstClr val="black"/>
              </a:solidFill>
            </a:endParaRPr>
          </a:p>
        </p:txBody>
      </p:sp>
    </p:spTree>
    <p:extLst>
      <p:ext uri="{BB962C8B-B14F-4D97-AF65-F5344CB8AC3E}">
        <p14:creationId xmlns:p14="http://schemas.microsoft.com/office/powerpoint/2010/main" val="1433925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Kommen</a:t>
            </a:r>
            <a:r>
              <a:rPr lang="de-DE" baseline="0" dirty="0" smtClean="0"/>
              <a:t> wir zum DSB.</a:t>
            </a:r>
          </a:p>
          <a:p>
            <a:endParaRPr lang="de-DE" baseline="0" dirty="0" smtClean="0"/>
          </a:p>
          <a:p>
            <a:r>
              <a:rPr lang="de-DE" baseline="0" dirty="0" smtClean="0"/>
              <a:t>Die Bestellung ist zwingend, wenn….</a:t>
            </a:r>
            <a:endParaRPr lang="de-DE" dirty="0"/>
          </a:p>
        </p:txBody>
      </p:sp>
      <p:sp>
        <p:nvSpPr>
          <p:cNvPr id="4" name="Datumsplatzhalter 3"/>
          <p:cNvSpPr>
            <a:spLocks noGrp="1"/>
          </p:cNvSpPr>
          <p:nvPr>
            <p:ph type="dt" idx="10"/>
          </p:nvPr>
        </p:nvSpPr>
        <p:spPr/>
        <p:txBody>
          <a:bodyPr/>
          <a:lstStyle/>
          <a:p>
            <a:r>
              <a:rPr lang="de-DE" smtClean="0">
                <a:solidFill>
                  <a:prstClr val="black"/>
                </a:solidFill>
              </a:rPr>
              <a:t>www.ecovis.com</a:t>
            </a:r>
            <a:endParaRPr lang="de-DE">
              <a:solidFill>
                <a:prstClr val="black"/>
              </a:solidFill>
            </a:endParaRPr>
          </a:p>
        </p:txBody>
      </p:sp>
      <p:sp>
        <p:nvSpPr>
          <p:cNvPr id="5" name="Foliennummernplatzhalter 4"/>
          <p:cNvSpPr>
            <a:spLocks noGrp="1"/>
          </p:cNvSpPr>
          <p:nvPr>
            <p:ph type="sldNum" sz="quarter" idx="11"/>
          </p:nvPr>
        </p:nvSpPr>
        <p:spPr/>
        <p:txBody>
          <a:bodyPr/>
          <a:lstStyle/>
          <a:p>
            <a:fld id="{0D50692B-E0F8-4B17-BC73-08F725113356}" type="slidenum">
              <a:rPr lang="de-DE" smtClean="0">
                <a:solidFill>
                  <a:prstClr val="black"/>
                </a:solidFill>
              </a:rPr>
              <a:pPr/>
              <a:t>36</a:t>
            </a:fld>
            <a:endParaRPr lang="de-DE">
              <a:solidFill>
                <a:prstClr val="black"/>
              </a:solidFill>
            </a:endParaRPr>
          </a:p>
        </p:txBody>
      </p:sp>
    </p:spTree>
    <p:extLst>
      <p:ext uri="{BB962C8B-B14F-4D97-AF65-F5344CB8AC3E}">
        <p14:creationId xmlns:p14="http://schemas.microsoft.com/office/powerpoint/2010/main" val="1141616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 Frage ist, wann und ob </a:t>
            </a:r>
            <a:r>
              <a:rPr lang="de-DE" dirty="0" err="1" smtClean="0"/>
              <a:t>nl</a:t>
            </a:r>
            <a:r>
              <a:rPr lang="de-DE" baseline="0" dirty="0" smtClean="0"/>
              <a:t> </a:t>
            </a:r>
            <a:r>
              <a:rPr lang="de-DE" baseline="0" dirty="0" err="1" smtClean="0"/>
              <a:t>Ärtze</a:t>
            </a:r>
            <a:r>
              <a:rPr lang="de-DE" baseline="0" dirty="0" smtClean="0"/>
              <a:t> einen DSB brauchen</a:t>
            </a:r>
          </a:p>
          <a:p>
            <a:endParaRPr lang="de-DE" baseline="0" dirty="0" smtClean="0"/>
          </a:p>
          <a:p>
            <a:r>
              <a:rPr lang="de-DE" baseline="0" dirty="0" smtClean="0"/>
              <a:t>Nach dem Gesetz ist ein DSB erforderlich, wenn Kerntätigkeit….</a:t>
            </a:r>
          </a:p>
          <a:p>
            <a:endParaRPr lang="de-DE" baseline="0" dirty="0" smtClean="0"/>
          </a:p>
          <a:p>
            <a:r>
              <a:rPr lang="de-DE" baseline="0" dirty="0" smtClean="0"/>
              <a:t>Gilt das für </a:t>
            </a:r>
            <a:r>
              <a:rPr lang="de-DE" baseline="0" dirty="0" err="1" smtClean="0"/>
              <a:t>Ärtze</a:t>
            </a:r>
            <a:r>
              <a:rPr lang="de-DE" baseline="0" dirty="0" smtClean="0"/>
              <a:t>?</a:t>
            </a:r>
          </a:p>
          <a:p>
            <a:endParaRPr lang="de-DE" baseline="0" dirty="0" smtClean="0"/>
          </a:p>
          <a:p>
            <a:r>
              <a:rPr lang="de-DE" baseline="0" dirty="0" smtClean="0"/>
              <a:t>Schnell weiter</a:t>
            </a:r>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37</a:t>
            </a:fld>
            <a:endParaRPr lang="de-DE"/>
          </a:p>
        </p:txBody>
      </p:sp>
    </p:spTree>
    <p:extLst>
      <p:ext uri="{BB962C8B-B14F-4D97-AF65-F5344CB8AC3E}">
        <p14:creationId xmlns:p14="http://schemas.microsoft.com/office/powerpoint/2010/main" val="84353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vorlesen</a:t>
            </a:r>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38</a:t>
            </a:fld>
            <a:endParaRPr lang="de-DE"/>
          </a:p>
        </p:txBody>
      </p:sp>
    </p:spTree>
    <p:extLst>
      <p:ext uri="{BB962C8B-B14F-4D97-AF65-F5344CB8AC3E}">
        <p14:creationId xmlns:p14="http://schemas.microsoft.com/office/powerpoint/2010/main" val="610515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Nun, wenn sie einen DSB brauchen, dann stellt sich die Frage, ob Sie extern oder intern einen bestellen.</a:t>
            </a:r>
          </a:p>
          <a:p>
            <a:endParaRPr lang="de-DE" dirty="0" smtClean="0"/>
          </a:p>
          <a:p>
            <a:r>
              <a:rPr lang="de-DE" dirty="0" smtClean="0"/>
              <a:t>Sie können intern nicht jeden berufen. </a:t>
            </a:r>
          </a:p>
          <a:p>
            <a:r>
              <a:rPr lang="de-DE" dirty="0" smtClean="0"/>
              <a:t>Der Datenschutzbeauftragte muss eine unabhängige Stellung haben. </a:t>
            </a:r>
          </a:p>
          <a:p>
            <a:r>
              <a:rPr lang="de-DE" dirty="0" smtClean="0"/>
              <a:t>Wenn, dann sollten Sie nicht die graue Maus berufen, denn Datenschutz ist ein nerviges Thema, zu Ihrem eigenen Wohl sollte das jemand sein, der auf den Tisch hauen kann. </a:t>
            </a:r>
          </a:p>
          <a:p>
            <a:r>
              <a:rPr lang="de-DE" dirty="0" smtClean="0"/>
              <a:t>Praxisinhaber sowie Prokuristen neigen alle dazu, gerne mal mit sich selbst in Verhandlungen zu treten. </a:t>
            </a:r>
          </a:p>
          <a:p>
            <a:endParaRPr lang="de-DE" dirty="0" smtClean="0"/>
          </a:p>
          <a:p>
            <a:r>
              <a:rPr lang="de-DE" dirty="0" smtClean="0"/>
              <a:t>Ich habe mir vorgenommen, weniger Schokolage zu essen, aber dann trete ich gerne immer wieder mit mir in Verhandlungen und bin regelmäßig der Auffassung, dass meine Grundsätze </a:t>
            </a:r>
            <a:r>
              <a:rPr lang="de-DE" dirty="0" err="1" smtClean="0"/>
              <a:t>vll</a:t>
            </a:r>
            <a:r>
              <a:rPr lang="de-DE" dirty="0" smtClean="0"/>
              <a:t> etwas überzogen waren.</a:t>
            </a:r>
          </a:p>
          <a:p>
            <a:endParaRPr lang="de-DE" dirty="0" smtClean="0"/>
          </a:p>
          <a:p>
            <a:r>
              <a:rPr lang="de-DE" dirty="0" smtClean="0"/>
              <a:t>Kraft Heiratsurkunde ist Ihr Gatte oder Ihre Gattin nicht mehr unabhängig von Ihnen. </a:t>
            </a:r>
          </a:p>
          <a:p>
            <a:endParaRPr lang="de-DE" dirty="0" smtClean="0"/>
          </a:p>
          <a:p>
            <a:r>
              <a:rPr lang="de-DE" dirty="0" smtClean="0"/>
              <a:t>Ein externer DSB hat seine Vorteile:</a:t>
            </a:r>
          </a:p>
          <a:p>
            <a:r>
              <a:rPr lang="de-DE" dirty="0" smtClean="0"/>
              <a:t>1.)	Es gibt keine Fehlzeiten: Z. B. muss eine Datenpanne innerhalb von 72 Stunden bei der Aufsichtsbehörde genannt werden. Es kann passieren, dass ihr interner DSB nicht ist, weil er krank oder im Urlaub ist, gut, aber man kann </a:t>
            </a:r>
            <a:r>
              <a:rPr lang="de-DE" dirty="0" err="1" smtClean="0"/>
              <a:t>vll</a:t>
            </a:r>
            <a:r>
              <a:rPr lang="de-DE" dirty="0" smtClean="0"/>
              <a:t> jemand anderen mit der Kommunikation beauftragen oder diese selbst vornehmen, an dieser Stelle ist aber Vorsicht geboten. Die DSB haben die Datenschutzbrillen auf. Jemand anderem kann es leicht passieren, das man </a:t>
            </a:r>
            <a:r>
              <a:rPr lang="de-DE" dirty="0" err="1" smtClean="0"/>
              <a:t>vll</a:t>
            </a:r>
            <a:r>
              <a:rPr lang="de-DE" dirty="0" smtClean="0"/>
              <a:t> der Aufsichtsbehörde im Eifer des Gefechts komische Informationen mitteilt, wie in etwa:</a:t>
            </a:r>
          </a:p>
          <a:p>
            <a:r>
              <a:rPr lang="de-DE" dirty="0" smtClean="0"/>
              <a:t>„Hey mal ganz im Ernst liebe Aufsichtsbehörde, ich muss die Newsletter an die ganze Welt versenden, was glaubst du wie ich überleben kann?“ </a:t>
            </a:r>
          </a:p>
          <a:p>
            <a:endParaRPr lang="de-DE" dirty="0" smtClean="0"/>
          </a:p>
          <a:p>
            <a:r>
              <a:rPr lang="de-DE" dirty="0" smtClean="0"/>
              <a:t>Unter uns, das wäre sehr </a:t>
            </a:r>
            <a:r>
              <a:rPr lang="de-DE" dirty="0" err="1" smtClean="0"/>
              <a:t>sehr</a:t>
            </a:r>
            <a:r>
              <a:rPr lang="de-DE" dirty="0" smtClean="0"/>
              <a:t> kontraproduktiv....</a:t>
            </a:r>
          </a:p>
          <a:p>
            <a:r>
              <a:rPr lang="de-DE" dirty="0" smtClean="0"/>
              <a:t>Wir bei </a:t>
            </a:r>
            <a:r>
              <a:rPr lang="de-DE" dirty="0" err="1" smtClean="0"/>
              <a:t>Ecovis</a:t>
            </a:r>
            <a:r>
              <a:rPr lang="de-DE" dirty="0" smtClean="0"/>
              <a:t> haben ein überregionales Team aus Datenschutzspezialisten gebildet und sollte einer Mal verhindert sein, ist für Vertretung gesorgt. </a:t>
            </a:r>
          </a:p>
          <a:p>
            <a:r>
              <a:rPr lang="de-DE" dirty="0" smtClean="0"/>
              <a:t>Wenn einmal ein Bußgeldbescheid in der Welt ist, wird es nicht leicht, diesen aus der Welt zu schaffen. Die Behörden halten in der Regel zueinander. Daher gilt, besser vorsorge als Nachsorge betreiben!</a:t>
            </a:r>
          </a:p>
          <a:p>
            <a:endParaRPr lang="de-DE" dirty="0" smtClean="0"/>
          </a:p>
          <a:p>
            <a:r>
              <a:rPr lang="de-DE" dirty="0" smtClean="0"/>
              <a:t>Natürlich können Zuverlässigkeit und Fachkunde bei einem Mitarbeiter gegeben sein. </a:t>
            </a:r>
          </a:p>
          <a:p>
            <a:r>
              <a:rPr lang="de-DE" dirty="0" smtClean="0"/>
              <a:t>Dafür muss man den Mitarbeiter jedoch schulen. Das kostet Geld. Ein Seminar bei der IHK liegt bei etwa 2000€. Zwar arbeiten die meisten externen DSB mit Pauschalen. Sie müssen aber bedenken, wieviel es ausmacht, wenn man einen MA zu 1/3 jeden Monat von seinem Aufgabenbereich freistellen muss, um ihn seine Aufgaben als DSB machen zu lassen. </a:t>
            </a:r>
          </a:p>
          <a:p>
            <a:endParaRPr lang="de-DE" dirty="0" smtClean="0"/>
          </a:p>
          <a:p>
            <a:r>
              <a:rPr lang="de-DE" dirty="0" smtClean="0"/>
              <a:t>Externe Datenschutzbeauftragte unterliegen keinen Haftungsprivilegien. Wenn wir Fehler machen, haften wir voll. Anders ist das bei Mitarbeitern. Bei diesen gilt der Grundsatz der Haftungsbeschränkung und des innerbetrieblichen Schadensausgleichs. </a:t>
            </a:r>
          </a:p>
          <a:p>
            <a:r>
              <a:rPr lang="de-DE" dirty="0" smtClean="0"/>
              <a:t>Nur wenn der MA vorsätzlich handelt können Sie Rückgriff auf ihn nehmen. Falls das bei Ihnen oft vorkommt, sollten Sie sich sowieso überlegen, ob Sie sich nicht von diesem MA lieber verabschieden. </a:t>
            </a:r>
          </a:p>
          <a:p>
            <a:endParaRPr lang="de-DE" dirty="0" smtClean="0"/>
          </a:p>
          <a:p>
            <a:r>
              <a:rPr lang="de-DE" dirty="0" smtClean="0"/>
              <a:t>Wir haben eine Haftpflichtversicherung im Rücken, egal wie gut oder schlecht die Kanzlei läuft, steht die Versicherung dafür ein. </a:t>
            </a:r>
          </a:p>
          <a:p>
            <a:endParaRPr lang="de-DE" dirty="0" smtClean="0"/>
          </a:p>
          <a:p>
            <a:r>
              <a:rPr lang="de-DE" dirty="0" smtClean="0"/>
              <a:t>Selbst wenn sie per Gesetz keinen DSB benötigen, müssen Sie alles einhalten. An dieser Stelle sagen wir immer, wenn Sie sich in einer Grauzone bewegen, dann lieber einen DSB </a:t>
            </a:r>
            <a:r>
              <a:rPr lang="de-DE" dirty="0" err="1" smtClean="0"/>
              <a:t>bestelllen</a:t>
            </a:r>
            <a:r>
              <a:rPr lang="de-DE" dirty="0" smtClean="0"/>
              <a:t>!</a:t>
            </a:r>
          </a:p>
          <a:p>
            <a:endParaRPr lang="de-DE" dirty="0" smtClean="0"/>
          </a:p>
          <a:p>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39</a:t>
            </a:fld>
            <a:endParaRPr lang="de-DE"/>
          </a:p>
        </p:txBody>
      </p:sp>
    </p:spTree>
    <p:extLst>
      <p:ext uri="{BB962C8B-B14F-4D97-AF65-F5344CB8AC3E}">
        <p14:creationId xmlns:p14="http://schemas.microsoft.com/office/powerpoint/2010/main" val="1585990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4</a:t>
            </a:fld>
            <a:endParaRPr lang="de-DE"/>
          </a:p>
        </p:txBody>
      </p:sp>
    </p:spTree>
    <p:extLst>
      <p:ext uri="{BB962C8B-B14F-4D97-AF65-F5344CB8AC3E}">
        <p14:creationId xmlns:p14="http://schemas.microsoft.com/office/powerpoint/2010/main" val="1117817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Nun,</a:t>
            </a:r>
            <a:r>
              <a:rPr lang="de-DE" baseline="0" dirty="0" smtClean="0"/>
              <a:t> wenn Sie jetzt zurück sind in Ihrer Praxis, was machen Sie dann? </a:t>
            </a:r>
          </a:p>
          <a:p>
            <a:endParaRPr lang="de-DE" baseline="0" dirty="0" smtClean="0"/>
          </a:p>
          <a:p>
            <a:endParaRPr lang="de-DE" baseline="0" dirty="0" smtClean="0"/>
          </a:p>
          <a:p>
            <a:r>
              <a:rPr lang="de-DE" baseline="0" dirty="0" smtClean="0"/>
              <a:t>Informieren und sensibilisieren Sie Ihre Mitarbeiter</a:t>
            </a:r>
            <a:endParaRPr lang="de-DE" dirty="0"/>
          </a:p>
        </p:txBody>
      </p:sp>
      <p:sp>
        <p:nvSpPr>
          <p:cNvPr id="4" name="Datumsplatzhalter 3"/>
          <p:cNvSpPr>
            <a:spLocks noGrp="1"/>
          </p:cNvSpPr>
          <p:nvPr>
            <p:ph type="dt" idx="10"/>
          </p:nvPr>
        </p:nvSpPr>
        <p:spPr/>
        <p:txBody>
          <a:bodyPr/>
          <a:lstStyle/>
          <a:p>
            <a:r>
              <a:rPr lang="de-DE" smtClean="0">
                <a:solidFill>
                  <a:prstClr val="black"/>
                </a:solidFill>
              </a:rPr>
              <a:t>www.ecovis.com</a:t>
            </a:r>
            <a:endParaRPr lang="de-DE">
              <a:solidFill>
                <a:prstClr val="black"/>
              </a:solidFill>
            </a:endParaRPr>
          </a:p>
        </p:txBody>
      </p:sp>
      <p:sp>
        <p:nvSpPr>
          <p:cNvPr id="5" name="Foliennummernplatzhalter 4"/>
          <p:cNvSpPr>
            <a:spLocks noGrp="1"/>
          </p:cNvSpPr>
          <p:nvPr>
            <p:ph type="sldNum" sz="quarter" idx="11"/>
          </p:nvPr>
        </p:nvSpPr>
        <p:spPr/>
        <p:txBody>
          <a:bodyPr/>
          <a:lstStyle/>
          <a:p>
            <a:fld id="{0D50692B-E0F8-4B17-BC73-08F725113356}" type="slidenum">
              <a:rPr lang="de-DE" smtClean="0">
                <a:solidFill>
                  <a:prstClr val="black"/>
                </a:solidFill>
              </a:rPr>
              <a:pPr/>
              <a:t>40</a:t>
            </a:fld>
            <a:endParaRPr lang="de-DE">
              <a:solidFill>
                <a:prstClr val="black"/>
              </a:solidFill>
            </a:endParaRPr>
          </a:p>
        </p:txBody>
      </p:sp>
    </p:spTree>
    <p:extLst>
      <p:ext uri="{BB962C8B-B14F-4D97-AF65-F5344CB8AC3E}">
        <p14:creationId xmlns:p14="http://schemas.microsoft.com/office/powerpoint/2010/main" val="13743440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Sie stellen sich folgende Fragen</a:t>
            </a:r>
          </a:p>
          <a:p>
            <a:r>
              <a:rPr lang="de-DE" dirty="0" smtClean="0"/>
              <a:t>1.)	Gibt es eine Datenschutzrichtlinie?</a:t>
            </a:r>
          </a:p>
          <a:p>
            <a:r>
              <a:rPr lang="de-DE" dirty="0" smtClean="0"/>
              <a:t>2.)	Haben wir eine IT Richtlinie? Wenn Sie Datenschutzmäßig zwar korrekt handeln, dies aber noch nicht aufgeschrieben haben, dann machen Sie das bitte!</a:t>
            </a:r>
          </a:p>
          <a:p>
            <a:r>
              <a:rPr lang="de-DE" dirty="0" smtClean="0"/>
              <a:t>3.)	Dann suchen Sie nach Rechtsgrundlagen für Ihre Datenverarbeitung</a:t>
            </a:r>
          </a:p>
          <a:p>
            <a:r>
              <a:rPr lang="de-DE" dirty="0" smtClean="0"/>
              <a:t>4.)	Sie setzen TOMS fest</a:t>
            </a:r>
          </a:p>
          <a:p>
            <a:endParaRPr lang="de-DE" dirty="0"/>
          </a:p>
        </p:txBody>
      </p:sp>
      <p:sp>
        <p:nvSpPr>
          <p:cNvPr id="4" name="Datumsplatzhalter 3"/>
          <p:cNvSpPr>
            <a:spLocks noGrp="1"/>
          </p:cNvSpPr>
          <p:nvPr>
            <p:ph type="dt" idx="10"/>
          </p:nvPr>
        </p:nvSpPr>
        <p:spPr/>
        <p:txBody>
          <a:bodyPr/>
          <a:lstStyle/>
          <a:p>
            <a:r>
              <a:rPr lang="de-DE" smtClean="0">
                <a:solidFill>
                  <a:prstClr val="black"/>
                </a:solidFill>
              </a:rPr>
              <a:t>www.ecovis.com</a:t>
            </a:r>
            <a:endParaRPr lang="de-DE">
              <a:solidFill>
                <a:prstClr val="black"/>
              </a:solidFill>
            </a:endParaRPr>
          </a:p>
        </p:txBody>
      </p:sp>
      <p:sp>
        <p:nvSpPr>
          <p:cNvPr id="5" name="Foliennummernplatzhalter 4"/>
          <p:cNvSpPr>
            <a:spLocks noGrp="1"/>
          </p:cNvSpPr>
          <p:nvPr>
            <p:ph type="sldNum" sz="quarter" idx="11"/>
          </p:nvPr>
        </p:nvSpPr>
        <p:spPr/>
        <p:txBody>
          <a:bodyPr/>
          <a:lstStyle/>
          <a:p>
            <a:fld id="{0D50692B-E0F8-4B17-BC73-08F725113356}" type="slidenum">
              <a:rPr lang="de-DE" smtClean="0">
                <a:solidFill>
                  <a:prstClr val="black"/>
                </a:solidFill>
              </a:rPr>
              <a:pPr/>
              <a:t>41</a:t>
            </a:fld>
            <a:endParaRPr lang="de-DE">
              <a:solidFill>
                <a:prstClr val="black"/>
              </a:solidFill>
            </a:endParaRPr>
          </a:p>
        </p:txBody>
      </p:sp>
    </p:spTree>
    <p:extLst>
      <p:ext uri="{BB962C8B-B14F-4D97-AF65-F5344CB8AC3E}">
        <p14:creationId xmlns:p14="http://schemas.microsoft.com/office/powerpoint/2010/main" val="7603137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Prüfen Sie alle Verträge</a:t>
            </a:r>
          </a:p>
          <a:p>
            <a:endParaRPr lang="de-DE" dirty="0" smtClean="0"/>
          </a:p>
          <a:p>
            <a:r>
              <a:rPr lang="de-DE" dirty="0" smtClean="0"/>
              <a:t>Prüfen Sie ihre Datenverarbeitung</a:t>
            </a:r>
            <a:r>
              <a:rPr lang="de-DE" baseline="0" dirty="0" smtClean="0"/>
              <a:t> </a:t>
            </a:r>
            <a:endParaRPr lang="de-DE" dirty="0"/>
          </a:p>
        </p:txBody>
      </p:sp>
      <p:sp>
        <p:nvSpPr>
          <p:cNvPr id="4" name="Datumsplatzhalter 3"/>
          <p:cNvSpPr>
            <a:spLocks noGrp="1"/>
          </p:cNvSpPr>
          <p:nvPr>
            <p:ph type="dt" idx="10"/>
          </p:nvPr>
        </p:nvSpPr>
        <p:spPr/>
        <p:txBody>
          <a:bodyPr/>
          <a:lstStyle/>
          <a:p>
            <a:r>
              <a:rPr lang="de-DE" smtClean="0">
                <a:solidFill>
                  <a:prstClr val="black"/>
                </a:solidFill>
              </a:rPr>
              <a:t>www.ecovis.com</a:t>
            </a:r>
            <a:endParaRPr lang="de-DE">
              <a:solidFill>
                <a:prstClr val="black"/>
              </a:solidFill>
            </a:endParaRPr>
          </a:p>
        </p:txBody>
      </p:sp>
      <p:sp>
        <p:nvSpPr>
          <p:cNvPr id="5" name="Foliennummernplatzhalter 4"/>
          <p:cNvSpPr>
            <a:spLocks noGrp="1"/>
          </p:cNvSpPr>
          <p:nvPr>
            <p:ph type="sldNum" sz="quarter" idx="11"/>
          </p:nvPr>
        </p:nvSpPr>
        <p:spPr/>
        <p:txBody>
          <a:bodyPr/>
          <a:lstStyle/>
          <a:p>
            <a:fld id="{0D50692B-E0F8-4B17-BC73-08F725113356}" type="slidenum">
              <a:rPr lang="de-DE" smtClean="0">
                <a:solidFill>
                  <a:prstClr val="black"/>
                </a:solidFill>
              </a:rPr>
              <a:pPr/>
              <a:t>42</a:t>
            </a:fld>
            <a:endParaRPr lang="de-DE">
              <a:solidFill>
                <a:prstClr val="black"/>
              </a:solidFill>
            </a:endParaRPr>
          </a:p>
        </p:txBody>
      </p:sp>
    </p:spTree>
    <p:extLst>
      <p:ext uri="{BB962C8B-B14F-4D97-AF65-F5344CB8AC3E}">
        <p14:creationId xmlns:p14="http://schemas.microsoft.com/office/powerpoint/2010/main" val="1780695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Dann nehmen</a:t>
            </a:r>
            <a:r>
              <a:rPr lang="de-DE" baseline="0" dirty="0" smtClean="0"/>
              <a:t> Sie eine Bewertung vor</a:t>
            </a:r>
            <a:endParaRPr lang="de-DE" dirty="0"/>
          </a:p>
        </p:txBody>
      </p:sp>
      <p:sp>
        <p:nvSpPr>
          <p:cNvPr id="4" name="Datumsplatzhalter 3"/>
          <p:cNvSpPr>
            <a:spLocks noGrp="1"/>
          </p:cNvSpPr>
          <p:nvPr>
            <p:ph type="dt" idx="10"/>
          </p:nvPr>
        </p:nvSpPr>
        <p:spPr/>
        <p:txBody>
          <a:bodyPr/>
          <a:lstStyle/>
          <a:p>
            <a:r>
              <a:rPr lang="de-DE" smtClean="0">
                <a:solidFill>
                  <a:prstClr val="black"/>
                </a:solidFill>
              </a:rPr>
              <a:t>www.ecovis.com</a:t>
            </a:r>
            <a:endParaRPr lang="de-DE">
              <a:solidFill>
                <a:prstClr val="black"/>
              </a:solidFill>
            </a:endParaRPr>
          </a:p>
        </p:txBody>
      </p:sp>
      <p:sp>
        <p:nvSpPr>
          <p:cNvPr id="5" name="Foliennummernplatzhalter 4"/>
          <p:cNvSpPr>
            <a:spLocks noGrp="1"/>
          </p:cNvSpPr>
          <p:nvPr>
            <p:ph type="sldNum" sz="quarter" idx="11"/>
          </p:nvPr>
        </p:nvSpPr>
        <p:spPr/>
        <p:txBody>
          <a:bodyPr/>
          <a:lstStyle/>
          <a:p>
            <a:fld id="{0D50692B-E0F8-4B17-BC73-08F725113356}" type="slidenum">
              <a:rPr lang="de-DE" smtClean="0">
                <a:solidFill>
                  <a:prstClr val="black"/>
                </a:solidFill>
              </a:rPr>
              <a:pPr/>
              <a:t>43</a:t>
            </a:fld>
            <a:endParaRPr lang="de-DE">
              <a:solidFill>
                <a:prstClr val="black"/>
              </a:solidFill>
            </a:endParaRPr>
          </a:p>
        </p:txBody>
      </p:sp>
    </p:spTree>
    <p:extLst>
      <p:ext uri="{BB962C8B-B14F-4D97-AF65-F5344CB8AC3E}">
        <p14:creationId xmlns:p14="http://schemas.microsoft.com/office/powerpoint/2010/main" val="7093935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Schließlich müssen Sie aktualisieren und kontrollieren</a:t>
            </a:r>
            <a:endParaRPr lang="de-DE" dirty="0"/>
          </a:p>
        </p:txBody>
      </p:sp>
      <p:sp>
        <p:nvSpPr>
          <p:cNvPr id="4" name="Datumsplatzhalter 3"/>
          <p:cNvSpPr>
            <a:spLocks noGrp="1"/>
          </p:cNvSpPr>
          <p:nvPr>
            <p:ph type="dt" idx="10"/>
          </p:nvPr>
        </p:nvSpPr>
        <p:spPr/>
        <p:txBody>
          <a:bodyPr/>
          <a:lstStyle/>
          <a:p>
            <a:r>
              <a:rPr lang="de-DE" smtClean="0">
                <a:solidFill>
                  <a:prstClr val="black"/>
                </a:solidFill>
              </a:rPr>
              <a:t>www.ecovis.com</a:t>
            </a:r>
            <a:endParaRPr lang="de-DE">
              <a:solidFill>
                <a:prstClr val="black"/>
              </a:solidFill>
            </a:endParaRPr>
          </a:p>
        </p:txBody>
      </p:sp>
      <p:sp>
        <p:nvSpPr>
          <p:cNvPr id="5" name="Foliennummernplatzhalter 4"/>
          <p:cNvSpPr>
            <a:spLocks noGrp="1"/>
          </p:cNvSpPr>
          <p:nvPr>
            <p:ph type="sldNum" sz="quarter" idx="11"/>
          </p:nvPr>
        </p:nvSpPr>
        <p:spPr/>
        <p:txBody>
          <a:bodyPr/>
          <a:lstStyle/>
          <a:p>
            <a:fld id="{0D50692B-E0F8-4B17-BC73-08F725113356}" type="slidenum">
              <a:rPr lang="de-DE" smtClean="0">
                <a:solidFill>
                  <a:prstClr val="black"/>
                </a:solidFill>
              </a:rPr>
              <a:pPr/>
              <a:t>44</a:t>
            </a:fld>
            <a:endParaRPr lang="de-DE">
              <a:solidFill>
                <a:prstClr val="black"/>
              </a:solidFill>
            </a:endParaRPr>
          </a:p>
        </p:txBody>
      </p:sp>
    </p:spTree>
    <p:extLst>
      <p:ext uri="{BB962C8B-B14F-4D97-AF65-F5344CB8AC3E}">
        <p14:creationId xmlns:p14="http://schemas.microsoft.com/office/powerpoint/2010/main" val="7523927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lienbildplatzhalter 1"/>
          <p:cNvSpPr>
            <a:spLocks noGrp="1" noRot="1" noChangeAspect="1" noTextEdit="1"/>
          </p:cNvSpPr>
          <p:nvPr>
            <p:ph type="sldImg"/>
          </p:nvPr>
        </p:nvSpPr>
        <p:spPr bwMode="auto">
          <a:noFill/>
          <a:ln>
            <a:solidFill>
              <a:srgbClr val="000000"/>
            </a:solidFill>
            <a:miter lim="800000"/>
            <a:headEnd/>
            <a:tailEnd/>
          </a:ln>
        </p:spPr>
      </p:sp>
      <p:sp>
        <p:nvSpPr>
          <p:cNvPr id="1536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smtClean="0"/>
          </a:p>
        </p:txBody>
      </p:sp>
      <p:sp>
        <p:nvSpPr>
          <p:cNvPr id="15363" name="Kopfzeilenplatzhalt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de-AT" smtClean="0">
                <a:solidFill>
                  <a:srgbClr val="000000"/>
                </a:solidFill>
              </a:rPr>
              <a:t>Recht effizient</a:t>
            </a:r>
          </a:p>
        </p:txBody>
      </p:sp>
      <p:sp>
        <p:nvSpPr>
          <p:cNvPr id="15364" name="Datumsplatzhalt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de-DE" smtClean="0">
                <a:solidFill>
                  <a:srgbClr val="000000"/>
                </a:solidFill>
              </a:rPr>
              <a:t>www.ecovis.com</a:t>
            </a:r>
            <a:endParaRPr lang="de-AT">
              <a:solidFill>
                <a:srgbClr val="000000"/>
              </a:solidFill>
            </a:endParaRPr>
          </a:p>
        </p:txBody>
      </p:sp>
      <p:sp>
        <p:nvSpPr>
          <p:cNvPr id="15365" name="Foliennummernplatzhalt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3E4235-A266-4F2D-96A3-F47BE7172BEF}" type="slidenum">
              <a:rPr lang="de-AT">
                <a:solidFill>
                  <a:srgbClr val="000000"/>
                </a:solidFill>
              </a:rPr>
              <a:pPr fontAlgn="base">
                <a:spcBef>
                  <a:spcPct val="0"/>
                </a:spcBef>
                <a:spcAft>
                  <a:spcPct val="0"/>
                </a:spcAft>
              </a:pPr>
              <a:t>45</a:t>
            </a:fld>
            <a:endParaRPr lang="de-AT">
              <a:solidFill>
                <a:srgbClr val="000000"/>
              </a:solidFill>
            </a:endParaRPr>
          </a:p>
        </p:txBody>
      </p:sp>
    </p:spTree>
    <p:extLst>
      <p:ext uri="{BB962C8B-B14F-4D97-AF65-F5344CB8AC3E}">
        <p14:creationId xmlns:p14="http://schemas.microsoft.com/office/powerpoint/2010/main" val="1474612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5</a:t>
            </a:fld>
            <a:endParaRPr lang="de-DE"/>
          </a:p>
        </p:txBody>
      </p:sp>
    </p:spTree>
    <p:extLst>
      <p:ext uri="{BB962C8B-B14F-4D97-AF65-F5344CB8AC3E}">
        <p14:creationId xmlns:p14="http://schemas.microsoft.com/office/powerpoint/2010/main" val="185043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6</a:t>
            </a:fld>
            <a:endParaRPr lang="de-DE"/>
          </a:p>
        </p:txBody>
      </p:sp>
    </p:spTree>
    <p:extLst>
      <p:ext uri="{BB962C8B-B14F-4D97-AF65-F5344CB8AC3E}">
        <p14:creationId xmlns:p14="http://schemas.microsoft.com/office/powerpoint/2010/main" val="1102520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Jetzt kommen wir mal zu dem, was es nicht gab: </a:t>
            </a:r>
          </a:p>
          <a:p>
            <a:endParaRPr lang="de-DE" dirty="0" smtClean="0"/>
          </a:p>
          <a:p>
            <a:r>
              <a:rPr lang="de-DE" dirty="0" smtClean="0"/>
              <a:t>kennt jemand von Ihnen zufällig noch den Nokia 9000 Communicator? Mein Kollege hat das mal rausgesucht. Ich bin leider zu jung kenne das gute Stück nicht mehr.</a:t>
            </a:r>
          </a:p>
          <a:p>
            <a:endParaRPr lang="de-DE" dirty="0" smtClean="0"/>
          </a:p>
          <a:p>
            <a:r>
              <a:rPr lang="de-DE" dirty="0" smtClean="0"/>
              <a:t>・	Google gibt es seit 1998</a:t>
            </a:r>
          </a:p>
          <a:p>
            <a:r>
              <a:rPr lang="de-DE" dirty="0" smtClean="0"/>
              <a:t>・	Das Blackberry kam 2002 auf den Markt </a:t>
            </a:r>
          </a:p>
          <a:p>
            <a:r>
              <a:rPr lang="de-DE" dirty="0" smtClean="0"/>
              <a:t>・	und Facebook gibt es seit 2004 </a:t>
            </a:r>
          </a:p>
          <a:p>
            <a:r>
              <a:rPr lang="de-DE" dirty="0" smtClean="0"/>
              <a:t>・	Das </a:t>
            </a:r>
            <a:r>
              <a:rPr lang="de-DE" dirty="0" err="1" smtClean="0"/>
              <a:t>Iphone</a:t>
            </a:r>
            <a:r>
              <a:rPr lang="de-DE" dirty="0" smtClean="0"/>
              <a:t> beschert uns seit dem Jahr 2007 mit seiner Anwesenheit</a:t>
            </a:r>
          </a:p>
          <a:p>
            <a:r>
              <a:rPr lang="de-DE" dirty="0" smtClean="0"/>
              <a:t>・	</a:t>
            </a:r>
          </a:p>
          <a:p>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7</a:t>
            </a:fld>
            <a:endParaRPr lang="de-DE"/>
          </a:p>
        </p:txBody>
      </p:sp>
    </p:spTree>
    <p:extLst>
      <p:ext uri="{BB962C8B-B14F-4D97-AF65-F5344CB8AC3E}">
        <p14:creationId xmlns:p14="http://schemas.microsoft.com/office/powerpoint/2010/main" val="1365180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1. und heute im Jahr 2018 sind wir endlich angekommen im digitalen Zeitalter und einem Riesen Chaos aus Daten. </a:t>
            </a:r>
          </a:p>
          <a:p>
            <a:endParaRPr lang="de-DE" dirty="0" smtClean="0"/>
          </a:p>
          <a:p>
            <a:r>
              <a:rPr lang="de-DE" dirty="0" smtClean="0"/>
              <a:t>2. Wenn wir das, was wir heute versenden, mal mit 1995 vergleichen, dann ist das schon eine ganz schöne Veränderung. Das heißt unsere gesetzliche Lage entspricht trotz der 	veränderten Situation immer noch der Situation von 1995. </a:t>
            </a:r>
          </a:p>
          <a:p>
            <a:endParaRPr lang="de-DE" dirty="0" smtClean="0"/>
          </a:p>
          <a:p>
            <a:r>
              <a:rPr lang="de-DE" dirty="0" smtClean="0"/>
              <a:t>	</a:t>
            </a:r>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8</a:t>
            </a:fld>
            <a:endParaRPr lang="de-DE"/>
          </a:p>
        </p:txBody>
      </p:sp>
    </p:spTree>
    <p:extLst>
      <p:ext uri="{BB962C8B-B14F-4D97-AF65-F5344CB8AC3E}">
        <p14:creationId xmlns:p14="http://schemas.microsoft.com/office/powerpoint/2010/main" val="304089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1. es war also mal angebracht, das Thema anzugehen.</a:t>
            </a:r>
          </a:p>
          <a:p>
            <a:endParaRPr lang="de-DE" dirty="0" smtClean="0"/>
          </a:p>
          <a:p>
            <a:r>
              <a:rPr lang="de-DE" dirty="0" smtClean="0"/>
              <a:t>2.</a:t>
            </a:r>
            <a:r>
              <a:rPr lang="de-DE" baseline="0" dirty="0" smtClean="0"/>
              <a:t> </a:t>
            </a:r>
            <a:r>
              <a:rPr lang="de-DE" dirty="0" smtClean="0"/>
              <a:t>Der Gesetzgeber hat sich 15 Jahre lang überlegt, wie </a:t>
            </a:r>
          </a:p>
          <a:p>
            <a:endParaRPr lang="de-DE" dirty="0" smtClean="0"/>
          </a:p>
          <a:p>
            <a:r>
              <a:rPr lang="de-DE" dirty="0" smtClean="0"/>
              <a:t>3.</a:t>
            </a:r>
            <a:r>
              <a:rPr lang="de-DE" baseline="0" dirty="0" smtClean="0"/>
              <a:t> </a:t>
            </a:r>
            <a:r>
              <a:rPr lang="de-DE" dirty="0" smtClean="0"/>
              <a:t>Der Idealzustand nach der gesetzgeberischen Vorstellung ist, dass alle Behörden gleich reagieren, die Aufsichtsbehörde in Bayern ebenso wie in Mecklenburg-Vorpommern, 	ebenso wie in 	Paris, Rom und Barcelona</a:t>
            </a:r>
          </a:p>
          <a:p>
            <a:endParaRPr lang="de-DE" dirty="0" smtClean="0"/>
          </a:p>
          <a:p>
            <a:r>
              <a:rPr lang="de-DE" dirty="0" smtClean="0"/>
              <a:t>4. Im Jahr 2016 hat der Gesetzgeber es dann nun geschafft</a:t>
            </a:r>
            <a:r>
              <a:rPr lang="de-DE" baseline="0" dirty="0" smtClean="0"/>
              <a:t> und die Erneuerung mit der Verordnung zum Schutz natürlicher Personen bei der Verarbeitung personenbezogener Daten, zum 	freien Datenverkehr und zur Aufhebung der Richtlinie – Sie merken sich kurz – DSGVO geschaffen.</a:t>
            </a:r>
          </a:p>
          <a:p>
            <a:endParaRPr lang="de-DE" baseline="0" dirty="0" smtClean="0"/>
          </a:p>
          <a:p>
            <a:r>
              <a:rPr lang="de-DE" baseline="0" dirty="0" smtClean="0"/>
              <a:t>5. Wichtig für uns alle ist das Datum 25. Mai 2018</a:t>
            </a:r>
          </a:p>
          <a:p>
            <a:endParaRPr lang="de-DE" baseline="0" dirty="0" smtClean="0"/>
          </a:p>
          <a:p>
            <a:r>
              <a:rPr lang="de-DE" dirty="0" smtClean="0"/>
              <a:t>6. Die Datenschutzgrundverordnung ist schon vor 1,5 Jahren erlassen worden. Es gibt keine Übergangszeit mehr. Das ist der Termin, an dem wir unsere Unternehmen und Sie Ihre 	Arztpraxen</a:t>
            </a:r>
            <a:r>
              <a:rPr lang="de-DE" baseline="0" dirty="0" smtClean="0"/>
              <a:t> </a:t>
            </a:r>
            <a:r>
              <a:rPr lang="de-DE" dirty="0" smtClean="0"/>
              <a:t>datenschutzkonform ausgerichtet haben müssen. </a:t>
            </a:r>
          </a:p>
          <a:p>
            <a:endParaRPr lang="de-DE" dirty="0" smtClean="0"/>
          </a:p>
          <a:p>
            <a:endParaRPr lang="de-DE" dirty="0" smtClean="0"/>
          </a:p>
          <a:p>
            <a:endParaRPr lang="de-DE" dirty="0" smtClean="0"/>
          </a:p>
          <a:p>
            <a:endParaRPr lang="de-DE" dirty="0"/>
          </a:p>
        </p:txBody>
      </p:sp>
      <p:sp>
        <p:nvSpPr>
          <p:cNvPr id="4" name="Datumsplatzhalter 3"/>
          <p:cNvSpPr>
            <a:spLocks noGrp="1"/>
          </p:cNvSpPr>
          <p:nvPr>
            <p:ph type="dt" idx="10"/>
          </p:nvPr>
        </p:nvSpPr>
        <p:spPr/>
        <p:txBody>
          <a:bodyPr/>
          <a:lstStyle/>
          <a:p>
            <a:r>
              <a:rPr lang="de-DE" smtClean="0"/>
              <a:t>www.ecovis.com</a:t>
            </a:r>
            <a:endParaRPr lang="de-DE"/>
          </a:p>
        </p:txBody>
      </p:sp>
      <p:sp>
        <p:nvSpPr>
          <p:cNvPr id="5" name="Foliennummernplatzhalter 4"/>
          <p:cNvSpPr>
            <a:spLocks noGrp="1"/>
          </p:cNvSpPr>
          <p:nvPr>
            <p:ph type="sldNum" sz="quarter" idx="11"/>
          </p:nvPr>
        </p:nvSpPr>
        <p:spPr/>
        <p:txBody>
          <a:bodyPr/>
          <a:lstStyle/>
          <a:p>
            <a:fld id="{0D50692B-E0F8-4B17-BC73-08F725113356}" type="slidenum">
              <a:rPr lang="de-DE" smtClean="0"/>
              <a:pPr/>
              <a:t>9</a:t>
            </a:fld>
            <a:endParaRPr lang="de-DE"/>
          </a:p>
        </p:txBody>
      </p:sp>
    </p:spTree>
    <p:extLst>
      <p:ext uri="{BB962C8B-B14F-4D97-AF65-F5344CB8AC3E}">
        <p14:creationId xmlns:p14="http://schemas.microsoft.com/office/powerpoint/2010/main" val="35005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71928" y="4224062"/>
            <a:ext cx="7566636" cy="861122"/>
          </a:xfrm>
          <a:effectLst>
            <a:outerShdw dist="38100" sx="109000" sy="109000" algn="ctr" rotWithShape="0">
              <a:prstClr val="black">
                <a:alpha val="20000"/>
              </a:prstClr>
            </a:outerShdw>
          </a:effectLst>
        </p:spPr>
        <p:txBody>
          <a:bodyPr vert="horz" lIns="91440" tIns="45720" rIns="90000" bIns="45720" rtlCol="0" anchor="b" anchorCtr="0">
            <a:noAutofit/>
          </a:bodyPr>
          <a:lstStyle>
            <a:lvl1pPr>
              <a:defRPr lang="de-DE" sz="2800" spc="50" noProof="0" dirty="0">
                <a:solidFill>
                  <a:srgbClr val="333333"/>
                </a:solidFill>
              </a:defRPr>
            </a:lvl1pPr>
          </a:lstStyle>
          <a:p>
            <a:pPr lvl="0"/>
            <a:r>
              <a:rPr lang="de-DE" noProof="0" smtClean="0"/>
              <a:t>Titelmasterformat durch Klicken bearbeiten</a:t>
            </a:r>
            <a:endParaRPr lang="de-DE" noProof="0" dirty="0"/>
          </a:p>
        </p:txBody>
      </p:sp>
      <p:sp>
        <p:nvSpPr>
          <p:cNvPr id="3" name="Subtitle 2"/>
          <p:cNvSpPr>
            <a:spLocks noGrp="1"/>
          </p:cNvSpPr>
          <p:nvPr>
            <p:ph type="subTitle" idx="1"/>
          </p:nvPr>
        </p:nvSpPr>
        <p:spPr>
          <a:xfrm>
            <a:off x="971549" y="5373216"/>
            <a:ext cx="5432400" cy="648072"/>
          </a:xfrm>
        </p:spPr>
        <p:txBody>
          <a:bodyPr anchor="ctr" anchorCtr="0"/>
          <a:lstStyle>
            <a:lvl1pPr marL="0" indent="0" algn="l" defTabSz="914400" rtl="0" eaLnBrk="1" latinLnBrk="0" hangingPunct="1">
              <a:spcBef>
                <a:spcPct val="20000"/>
              </a:spcBef>
              <a:buFontTx/>
              <a:buNone/>
              <a:defRPr lang="de-DE" sz="1400" b="0" i="0" kern="1200" noProof="0" dirty="0">
                <a:solidFill>
                  <a:srgbClr val="333333"/>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de-DE" noProof="0" dirty="0"/>
          </a:p>
        </p:txBody>
      </p:sp>
      <p:sp>
        <p:nvSpPr>
          <p:cNvPr id="12" name="Rectangle 11"/>
          <p:cNvSpPr>
            <a:spLocks noChangeArrowheads="1"/>
          </p:cNvSpPr>
          <p:nvPr userDrawn="1"/>
        </p:nvSpPr>
        <p:spPr bwMode="auto">
          <a:xfrm>
            <a:off x="-10001" y="6614019"/>
            <a:ext cx="9146381" cy="244475"/>
          </a:xfrm>
          <a:prstGeom prst="rect">
            <a:avLst/>
          </a:prstGeom>
          <a:solidFill>
            <a:schemeClr val="tx2"/>
          </a:solidFill>
          <a:ln w="3175">
            <a:solidFill>
              <a:schemeClr val="tx2"/>
            </a:solidFill>
            <a:miter lim="800000"/>
            <a:headEnd/>
            <a:tailEnd/>
          </a:ln>
          <a:effectLst/>
        </p:spPr>
        <p:txBody>
          <a:bodyPr wrap="square" anchor="ctr">
            <a:spAutoFit/>
          </a:bodyPr>
          <a:lstStyle/>
          <a:p>
            <a:pPr>
              <a:spcBef>
                <a:spcPct val="0"/>
              </a:spcBef>
              <a:defRPr/>
            </a:pPr>
            <a:endParaRPr lang="de-DE" sz="1000" b="0">
              <a:solidFill>
                <a:schemeClr val="bg1"/>
              </a:solidFill>
              <a:latin typeface="Arial" pitchFamily="34" charset="0"/>
              <a:cs typeface="Arial" pitchFamily="34" charset="0"/>
            </a:endParaRPr>
          </a:p>
        </p:txBody>
      </p:sp>
      <p:pic>
        <p:nvPicPr>
          <p:cNvPr id="6" name="Picture 8" descr="template_logo_ecovis_osl"/>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804248" y="456691"/>
            <a:ext cx="1734316" cy="43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userDrawn="1"/>
        </p:nvGrpSpPr>
        <p:grpSpPr>
          <a:xfrm>
            <a:off x="1115616" y="1268760"/>
            <a:ext cx="7422948" cy="2580443"/>
            <a:chOff x="1115616" y="1304678"/>
            <a:chExt cx="7560840" cy="2628378"/>
          </a:xfrm>
        </p:grpSpPr>
        <p:sp>
          <p:nvSpPr>
            <p:cNvPr id="8" name="Rectangle 7"/>
            <p:cNvSpPr/>
            <p:nvPr/>
          </p:nvSpPr>
          <p:spPr bwMode="auto">
            <a:xfrm>
              <a:off x="1115616" y="1304678"/>
              <a:ext cx="7560840" cy="2628378"/>
            </a:xfrm>
            <a:prstGeom prst="rect">
              <a:avLst/>
            </a:prstGeom>
            <a:gradFill flip="none" rotWithShape="1">
              <a:gsLst>
                <a:gs pos="0">
                  <a:schemeClr val="bg2"/>
                </a:gs>
                <a:gs pos="100000">
                  <a:schemeClr val="bg1">
                    <a:lumMod val="95000"/>
                    <a:shade val="100000"/>
                    <a:satMod val="115000"/>
                  </a:schemeClr>
                </a:gs>
              </a:gsLst>
              <a:lin ang="13500000" scaled="1"/>
              <a:tileRect/>
            </a:gra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de-DE" sz="1400" b="0" i="0" u="none" strike="noStrike" cap="none" normalizeH="0" baseline="0" dirty="0" err="1" smtClean="0">
                <a:ln>
                  <a:noFill/>
                </a:ln>
                <a:solidFill>
                  <a:schemeClr val="tx1"/>
                </a:solidFill>
                <a:effectLst/>
                <a:latin typeface="Arial" charset="0"/>
              </a:endParaRPr>
            </a:p>
          </p:txBody>
        </p:sp>
        <p:grpSp>
          <p:nvGrpSpPr>
            <p:cNvPr id="9" name="Group 8"/>
            <p:cNvGrpSpPr/>
            <p:nvPr/>
          </p:nvGrpSpPr>
          <p:grpSpPr>
            <a:xfrm>
              <a:off x="1722868" y="1457577"/>
              <a:ext cx="2322582" cy="2322581"/>
              <a:chOff x="3059832" y="2423727"/>
              <a:chExt cx="2232248" cy="2232247"/>
            </a:xfrm>
            <a:solidFill>
              <a:schemeClr val="bg2">
                <a:lumMod val="20000"/>
                <a:lumOff val="80000"/>
              </a:schemeClr>
            </a:solidFill>
            <a:effectLst/>
          </p:grpSpPr>
          <p:sp>
            <p:nvSpPr>
              <p:cNvPr id="10" name="Freeform 9"/>
              <p:cNvSpPr/>
              <p:nvPr/>
            </p:nvSpPr>
            <p:spPr bwMode="auto">
              <a:xfrm>
                <a:off x="3074631" y="2423727"/>
                <a:ext cx="1627596" cy="942791"/>
              </a:xfrm>
              <a:custGeom>
                <a:avLst/>
                <a:gdLst>
                  <a:gd name="connsiteX0" fmla="*/ 1101324 w 1627596"/>
                  <a:gd name="connsiteY0" fmla="*/ 0 h 942791"/>
                  <a:gd name="connsiteX1" fmla="*/ 1535770 w 1627596"/>
                  <a:gd name="connsiteY1" fmla="*/ 87710 h 942791"/>
                  <a:gd name="connsiteX2" fmla="*/ 1627596 w 1627596"/>
                  <a:gd name="connsiteY2" fmla="*/ 131945 h 942791"/>
                  <a:gd name="connsiteX3" fmla="*/ 1535633 w 1627596"/>
                  <a:gd name="connsiteY3" fmla="*/ 176106 h 942791"/>
                  <a:gd name="connsiteX4" fmla="*/ 1017187 w 1627596"/>
                  <a:gd name="connsiteY4" fmla="*/ 820837 h 942791"/>
                  <a:gd name="connsiteX5" fmla="*/ 991393 w 1627596"/>
                  <a:gd name="connsiteY5" fmla="*/ 942791 h 942791"/>
                  <a:gd name="connsiteX6" fmla="*/ 0 w 1627596"/>
                  <a:gd name="connsiteY6" fmla="*/ 942791 h 942791"/>
                  <a:gd name="connsiteX7" fmla="*/ 7876 w 1627596"/>
                  <a:gd name="connsiteY7" fmla="*/ 891186 h 942791"/>
                  <a:gd name="connsiteX8" fmla="*/ 1101324 w 1627596"/>
                  <a:gd name="connsiteY8" fmla="*/ 0 h 94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596" h="942791">
                    <a:moveTo>
                      <a:pt x="1101324" y="0"/>
                    </a:moveTo>
                    <a:cubicBezTo>
                      <a:pt x="1255429" y="0"/>
                      <a:pt x="1402239" y="31231"/>
                      <a:pt x="1535770" y="87710"/>
                    </a:cubicBezTo>
                    <a:lnTo>
                      <a:pt x="1627596" y="131945"/>
                    </a:lnTo>
                    <a:lnTo>
                      <a:pt x="1535633" y="176106"/>
                    </a:lnTo>
                    <a:cubicBezTo>
                      <a:pt x="1285925" y="311330"/>
                      <a:pt x="1096362" y="542935"/>
                      <a:pt x="1017187" y="820837"/>
                    </a:cubicBezTo>
                    <a:lnTo>
                      <a:pt x="991393" y="942791"/>
                    </a:lnTo>
                    <a:lnTo>
                      <a:pt x="0" y="942791"/>
                    </a:lnTo>
                    <a:lnTo>
                      <a:pt x="7876" y="891186"/>
                    </a:lnTo>
                    <a:cubicBezTo>
                      <a:pt x="111950" y="382588"/>
                      <a:pt x="561958" y="0"/>
                      <a:pt x="1101324" y="0"/>
                    </a:cubicBezTo>
                    <a:close/>
                  </a:path>
                </a:pathLst>
              </a:custGeom>
              <a:grpFill/>
              <a:ln w="9525"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1400" b="0" i="0" u="none" strike="noStrike" cap="none" normalizeH="0" baseline="0" dirty="0" err="1" smtClean="0">
                  <a:ln>
                    <a:noFill/>
                  </a:ln>
                  <a:solidFill>
                    <a:schemeClr val="tx1"/>
                  </a:solidFill>
                  <a:effectLst/>
                  <a:latin typeface="Arial" charset="0"/>
                </a:endParaRPr>
              </a:p>
            </p:txBody>
          </p:sp>
          <p:sp>
            <p:nvSpPr>
              <p:cNvPr id="13" name="Freeform 12"/>
              <p:cNvSpPr/>
              <p:nvPr/>
            </p:nvSpPr>
            <p:spPr bwMode="auto">
              <a:xfrm>
                <a:off x="4507722" y="2811975"/>
                <a:ext cx="770159" cy="554542"/>
              </a:xfrm>
              <a:custGeom>
                <a:avLst/>
                <a:gdLst>
                  <a:gd name="connsiteX0" fmla="*/ 513205 w 770159"/>
                  <a:gd name="connsiteY0" fmla="*/ 0 h 554542"/>
                  <a:gd name="connsiteX1" fmla="*/ 529490 w 770159"/>
                  <a:gd name="connsiteY1" fmla="*/ 17918 h 554542"/>
                  <a:gd name="connsiteX2" fmla="*/ 766926 w 770159"/>
                  <a:gd name="connsiteY2" fmla="*/ 530304 h 554542"/>
                  <a:gd name="connsiteX3" fmla="*/ 770159 w 770159"/>
                  <a:gd name="connsiteY3" fmla="*/ 554542 h 554542"/>
                  <a:gd name="connsiteX4" fmla="*/ 0 w 770159"/>
                  <a:gd name="connsiteY4" fmla="*/ 554542 h 554542"/>
                  <a:gd name="connsiteX5" fmla="*/ 14524 w 770159"/>
                  <a:gd name="connsiteY5" fmla="*/ 491720 h 554542"/>
                  <a:gd name="connsiteX6" fmla="*/ 441600 w 770159"/>
                  <a:gd name="connsiteY6" fmla="*/ 22157 h 554542"/>
                  <a:gd name="connsiteX7" fmla="*/ 513205 w 770159"/>
                  <a:gd name="connsiteY7" fmla="*/ 0 h 5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0159" h="554542">
                    <a:moveTo>
                      <a:pt x="513205" y="0"/>
                    </a:moveTo>
                    <a:lnTo>
                      <a:pt x="529490" y="17918"/>
                    </a:lnTo>
                    <a:cubicBezTo>
                      <a:pt x="648907" y="162617"/>
                      <a:pt x="732562" y="337922"/>
                      <a:pt x="766926" y="530304"/>
                    </a:cubicBezTo>
                    <a:lnTo>
                      <a:pt x="770159" y="554542"/>
                    </a:lnTo>
                    <a:lnTo>
                      <a:pt x="0" y="554542"/>
                    </a:lnTo>
                    <a:lnTo>
                      <a:pt x="14524" y="491720"/>
                    </a:lnTo>
                    <a:cubicBezTo>
                      <a:pt x="80688" y="279667"/>
                      <a:pt x="238412" y="107828"/>
                      <a:pt x="441600" y="22157"/>
                    </a:cubicBezTo>
                    <a:lnTo>
                      <a:pt x="513205" y="0"/>
                    </a:lnTo>
                    <a:close/>
                  </a:path>
                </a:pathLst>
              </a:custGeom>
              <a:grpFill/>
              <a:ln w="9525"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1400" b="0" i="0" u="none" strike="noStrike" cap="none" normalizeH="0" baseline="0" dirty="0" err="1" smtClean="0">
                  <a:ln>
                    <a:noFill/>
                  </a:ln>
                  <a:solidFill>
                    <a:schemeClr val="tx1"/>
                  </a:solidFill>
                  <a:effectLst/>
                  <a:latin typeface="Arial" charset="0"/>
                </a:endParaRPr>
              </a:p>
            </p:txBody>
          </p:sp>
          <p:sp>
            <p:nvSpPr>
              <p:cNvPr id="14" name="Freeform 13"/>
              <p:cNvSpPr/>
              <p:nvPr/>
            </p:nvSpPr>
            <p:spPr bwMode="auto">
              <a:xfrm>
                <a:off x="3059832" y="3463926"/>
                <a:ext cx="996685" cy="140841"/>
              </a:xfrm>
              <a:custGeom>
                <a:avLst/>
                <a:gdLst>
                  <a:gd name="connsiteX0" fmla="*/ 3834 w 996685"/>
                  <a:gd name="connsiteY0" fmla="*/ 0 h 140841"/>
                  <a:gd name="connsiteX1" fmla="*/ 996488 w 996685"/>
                  <a:gd name="connsiteY1" fmla="*/ 0 h 140841"/>
                  <a:gd name="connsiteX2" fmla="*/ 991469 w 996685"/>
                  <a:gd name="connsiteY2" fmla="*/ 72116 h 140841"/>
                  <a:gd name="connsiteX3" fmla="*/ 996685 w 996685"/>
                  <a:gd name="connsiteY3" fmla="*/ 140841 h 140841"/>
                  <a:gd name="connsiteX4" fmla="*/ 3278 w 996685"/>
                  <a:gd name="connsiteY4" fmla="*/ 140841 h 140841"/>
                  <a:gd name="connsiteX5" fmla="*/ 0 w 996685"/>
                  <a:gd name="connsiteY5" fmla="*/ 75925 h 140841"/>
                  <a:gd name="connsiteX6" fmla="*/ 3834 w 996685"/>
                  <a:gd name="connsiteY6" fmla="*/ 0 h 14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685" h="140841">
                    <a:moveTo>
                      <a:pt x="3834" y="0"/>
                    </a:moveTo>
                    <a:lnTo>
                      <a:pt x="996488" y="0"/>
                    </a:lnTo>
                    <a:lnTo>
                      <a:pt x="991469" y="72116"/>
                    </a:lnTo>
                    <a:lnTo>
                      <a:pt x="996685" y="140841"/>
                    </a:lnTo>
                    <a:lnTo>
                      <a:pt x="3278" y="140841"/>
                    </a:lnTo>
                    <a:lnTo>
                      <a:pt x="0" y="75925"/>
                    </a:lnTo>
                    <a:lnTo>
                      <a:pt x="3834" y="0"/>
                    </a:lnTo>
                    <a:close/>
                  </a:path>
                </a:pathLst>
              </a:custGeom>
              <a:grpFill/>
              <a:ln w="9525"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1400" b="0" i="0" u="none" strike="noStrike" cap="none" normalizeH="0" baseline="0" dirty="0" err="1" smtClean="0">
                  <a:ln>
                    <a:noFill/>
                  </a:ln>
                  <a:solidFill>
                    <a:schemeClr val="tx1"/>
                  </a:solidFill>
                  <a:effectLst/>
                  <a:latin typeface="Arial" charset="0"/>
                </a:endParaRPr>
              </a:p>
            </p:txBody>
          </p:sp>
          <p:sp>
            <p:nvSpPr>
              <p:cNvPr id="15" name="Freeform 14"/>
              <p:cNvSpPr/>
              <p:nvPr/>
            </p:nvSpPr>
            <p:spPr bwMode="auto">
              <a:xfrm>
                <a:off x="4488310" y="3463926"/>
                <a:ext cx="803770" cy="140841"/>
              </a:xfrm>
              <a:custGeom>
                <a:avLst/>
                <a:gdLst>
                  <a:gd name="connsiteX0" fmla="*/ 4822 w 803770"/>
                  <a:gd name="connsiteY0" fmla="*/ 0 h 140841"/>
                  <a:gd name="connsiteX1" fmla="*/ 800414 w 803770"/>
                  <a:gd name="connsiteY1" fmla="*/ 0 h 140841"/>
                  <a:gd name="connsiteX2" fmla="*/ 803770 w 803770"/>
                  <a:gd name="connsiteY2" fmla="*/ 75926 h 140841"/>
                  <a:gd name="connsiteX3" fmla="*/ 798859 w 803770"/>
                  <a:gd name="connsiteY3" fmla="*/ 140841 h 140841"/>
                  <a:gd name="connsiteX4" fmla="*/ 5868 w 803770"/>
                  <a:gd name="connsiteY4" fmla="*/ 140841 h 140841"/>
                  <a:gd name="connsiteX5" fmla="*/ 0 w 803770"/>
                  <a:gd name="connsiteY5" fmla="*/ 63526 h 140841"/>
                  <a:gd name="connsiteX6" fmla="*/ 4822 w 803770"/>
                  <a:gd name="connsiteY6" fmla="*/ 0 h 14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770" h="140841">
                    <a:moveTo>
                      <a:pt x="4822" y="0"/>
                    </a:moveTo>
                    <a:lnTo>
                      <a:pt x="800414" y="0"/>
                    </a:lnTo>
                    <a:lnTo>
                      <a:pt x="803770" y="75926"/>
                    </a:lnTo>
                    <a:lnTo>
                      <a:pt x="798859" y="140841"/>
                    </a:lnTo>
                    <a:lnTo>
                      <a:pt x="5868" y="140841"/>
                    </a:lnTo>
                    <a:lnTo>
                      <a:pt x="0" y="63526"/>
                    </a:lnTo>
                    <a:lnTo>
                      <a:pt x="4822" y="0"/>
                    </a:lnTo>
                    <a:close/>
                  </a:path>
                </a:pathLst>
              </a:custGeom>
              <a:grpFill/>
              <a:ln w="9525"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1400" b="0" i="0" u="none" strike="noStrike" cap="none" normalizeH="0" baseline="0" dirty="0" err="1" smtClean="0">
                  <a:ln>
                    <a:noFill/>
                  </a:ln>
                  <a:solidFill>
                    <a:schemeClr val="tx1"/>
                  </a:solidFill>
                  <a:effectLst/>
                  <a:latin typeface="Arial" charset="0"/>
                </a:endParaRPr>
              </a:p>
            </p:txBody>
          </p:sp>
          <p:sp>
            <p:nvSpPr>
              <p:cNvPr id="16" name="Freeform 15"/>
              <p:cNvSpPr/>
              <p:nvPr/>
            </p:nvSpPr>
            <p:spPr bwMode="auto">
              <a:xfrm>
                <a:off x="3072951" y="3702174"/>
                <a:ext cx="1635812" cy="953800"/>
              </a:xfrm>
              <a:custGeom>
                <a:avLst/>
                <a:gdLst>
                  <a:gd name="connsiteX0" fmla="*/ 0 w 1635812"/>
                  <a:gd name="connsiteY0" fmla="*/ 0 h 953800"/>
                  <a:gd name="connsiteX1" fmla="*/ 991578 w 1635812"/>
                  <a:gd name="connsiteY1" fmla="*/ 0 h 953800"/>
                  <a:gd name="connsiteX2" fmla="*/ 1026367 w 1635812"/>
                  <a:gd name="connsiteY2" fmla="*/ 150480 h 953800"/>
                  <a:gd name="connsiteX3" fmla="*/ 1630678 w 1635812"/>
                  <a:gd name="connsiteY3" fmla="*/ 814910 h 953800"/>
                  <a:gd name="connsiteX4" fmla="*/ 1635812 w 1635812"/>
                  <a:gd name="connsiteY4" fmla="*/ 816784 h 953800"/>
                  <a:gd name="connsiteX5" fmla="*/ 1586890 w 1635812"/>
                  <a:gd name="connsiteY5" fmla="*/ 843738 h 953800"/>
                  <a:gd name="connsiteX6" fmla="*/ 1103004 w 1635812"/>
                  <a:gd name="connsiteY6" fmla="*/ 953800 h 953800"/>
                  <a:gd name="connsiteX7" fmla="*/ 9556 w 1635812"/>
                  <a:gd name="connsiteY7" fmla="*/ 62614 h 953800"/>
                  <a:gd name="connsiteX8" fmla="*/ 0 w 1635812"/>
                  <a:gd name="connsiteY8" fmla="*/ 0 h 95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5812" h="953800">
                    <a:moveTo>
                      <a:pt x="0" y="0"/>
                    </a:moveTo>
                    <a:lnTo>
                      <a:pt x="991578" y="0"/>
                    </a:lnTo>
                    <a:lnTo>
                      <a:pt x="1026367" y="150480"/>
                    </a:lnTo>
                    <a:cubicBezTo>
                      <a:pt x="1119988" y="450535"/>
                      <a:pt x="1343169" y="693686"/>
                      <a:pt x="1630678" y="814910"/>
                    </a:cubicBezTo>
                    <a:lnTo>
                      <a:pt x="1635812" y="816784"/>
                    </a:lnTo>
                    <a:lnTo>
                      <a:pt x="1586890" y="843738"/>
                    </a:lnTo>
                    <a:cubicBezTo>
                      <a:pt x="1440507" y="914273"/>
                      <a:pt x="1276372" y="953800"/>
                      <a:pt x="1103004" y="953800"/>
                    </a:cubicBezTo>
                    <a:cubicBezTo>
                      <a:pt x="563638" y="953800"/>
                      <a:pt x="113630" y="571213"/>
                      <a:pt x="9556" y="62614"/>
                    </a:cubicBezTo>
                    <a:lnTo>
                      <a:pt x="0" y="0"/>
                    </a:lnTo>
                    <a:close/>
                  </a:path>
                </a:pathLst>
              </a:custGeom>
              <a:grpFill/>
              <a:ln w="9525"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1400" b="0" i="0" u="none" strike="noStrike" cap="none" normalizeH="0" baseline="0" dirty="0" err="1" smtClean="0">
                  <a:ln>
                    <a:noFill/>
                  </a:ln>
                  <a:solidFill>
                    <a:schemeClr val="tx1"/>
                  </a:solidFill>
                  <a:effectLst/>
                  <a:latin typeface="Arial" charset="0"/>
                </a:endParaRPr>
              </a:p>
            </p:txBody>
          </p:sp>
          <p:sp>
            <p:nvSpPr>
              <p:cNvPr id="17" name="Freeform 16"/>
              <p:cNvSpPr/>
              <p:nvPr/>
            </p:nvSpPr>
            <p:spPr bwMode="auto">
              <a:xfrm>
                <a:off x="4510909" y="3702175"/>
                <a:ext cx="768890" cy="546139"/>
              </a:xfrm>
              <a:custGeom>
                <a:avLst/>
                <a:gdLst>
                  <a:gd name="connsiteX0" fmla="*/ 0 w 768890"/>
                  <a:gd name="connsiteY0" fmla="*/ 0 h 546139"/>
                  <a:gd name="connsiteX1" fmla="*/ 768890 w 768890"/>
                  <a:gd name="connsiteY1" fmla="*/ 0 h 546139"/>
                  <a:gd name="connsiteX2" fmla="*/ 768311 w 768890"/>
                  <a:gd name="connsiteY2" fmla="*/ 7652 h 546139"/>
                  <a:gd name="connsiteX3" fmla="*/ 590554 w 768890"/>
                  <a:gd name="connsiteY3" fmla="*/ 461712 h 546139"/>
                  <a:gd name="connsiteX4" fmla="*/ 527421 w 768890"/>
                  <a:gd name="connsiteY4" fmla="*/ 546139 h 546139"/>
                  <a:gd name="connsiteX5" fmla="*/ 438412 w 768890"/>
                  <a:gd name="connsiteY5" fmla="*/ 518596 h 546139"/>
                  <a:gd name="connsiteX6" fmla="*/ 11336 w 768890"/>
                  <a:gd name="connsiteY6" fmla="*/ 49033 h 546139"/>
                  <a:gd name="connsiteX7" fmla="*/ 0 w 768890"/>
                  <a:gd name="connsiteY7" fmla="*/ 0 h 54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890" h="546139">
                    <a:moveTo>
                      <a:pt x="0" y="0"/>
                    </a:moveTo>
                    <a:lnTo>
                      <a:pt x="768890" y="0"/>
                    </a:lnTo>
                    <a:lnTo>
                      <a:pt x="768311" y="7652"/>
                    </a:lnTo>
                    <a:cubicBezTo>
                      <a:pt x="742906" y="173918"/>
                      <a:pt x="680814" y="328112"/>
                      <a:pt x="590554" y="461712"/>
                    </a:cubicBezTo>
                    <a:lnTo>
                      <a:pt x="527421" y="546139"/>
                    </a:lnTo>
                    <a:lnTo>
                      <a:pt x="438412" y="518596"/>
                    </a:lnTo>
                    <a:cubicBezTo>
                      <a:pt x="235224" y="432925"/>
                      <a:pt x="77500" y="261086"/>
                      <a:pt x="11336" y="49033"/>
                    </a:cubicBezTo>
                    <a:lnTo>
                      <a:pt x="0" y="0"/>
                    </a:lnTo>
                    <a:close/>
                  </a:path>
                </a:pathLst>
              </a:custGeom>
              <a:grpFill/>
              <a:ln w="9525"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1400" b="0" i="0" u="none" strike="noStrike" cap="none" normalizeH="0" baseline="0" dirty="0" err="1" smtClean="0">
                  <a:ln>
                    <a:noFill/>
                  </a:ln>
                  <a:solidFill>
                    <a:schemeClr val="tx1"/>
                  </a:solidFill>
                  <a:effectLst/>
                  <a:latin typeface="Arial" charset="0"/>
                </a:endParaRPr>
              </a:p>
            </p:txBody>
          </p:sp>
        </p:grpSp>
      </p:grpSp>
    </p:spTree>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51520" y="1276000"/>
            <a:ext cx="7128792" cy="352800"/>
          </a:xfrm>
        </p:spPr>
        <p:txBody>
          <a:bodyPr/>
          <a:lstStyle>
            <a:lvl1pPr>
              <a:defRPr i="0">
                <a:latin typeface="Arial" pitchFamily="34" charset="0"/>
                <a:cs typeface="Arial" pitchFamily="34" charset="0"/>
              </a:defRPr>
            </a:lvl1pPr>
            <a:lvl2pPr>
              <a:defRPr>
                <a:solidFill>
                  <a:schemeClr val="accent4"/>
                </a:solidFill>
                <a:latin typeface="Arial" pitchFamily="34" charset="0"/>
                <a:cs typeface="Arial" pitchFamily="34" charset="0"/>
              </a:defRPr>
            </a:lvl2pPr>
            <a:lvl3pPr>
              <a:defRPr>
                <a:solidFill>
                  <a:schemeClr val="accent4"/>
                </a:solidFill>
                <a:latin typeface="Arial" pitchFamily="34" charset="0"/>
                <a:cs typeface="Arial" pitchFamily="34" charset="0"/>
              </a:defRPr>
            </a:lvl3pPr>
            <a:lvl4pPr>
              <a:defRPr>
                <a:solidFill>
                  <a:schemeClr val="accent4"/>
                </a:solidFill>
                <a:latin typeface="Arial" pitchFamily="34" charset="0"/>
                <a:cs typeface="Arial" pitchFamily="34" charset="0"/>
              </a:defRPr>
            </a:lvl4pPr>
            <a:lvl5pPr>
              <a:defRPr sz="1400" b="0">
                <a:solidFill>
                  <a:schemeClr val="accent4"/>
                </a:solidFill>
                <a:latin typeface="Arial" pitchFamily="34" charset="0"/>
                <a:cs typeface="Arial" pitchFamily="34" charset="0"/>
              </a:defRPr>
            </a:lvl5pPr>
            <a:lvl6pPr marL="717550" indent="-177800">
              <a:buFont typeface="Arial" pitchFamily="34" charset="0"/>
              <a:buChar char="-"/>
              <a:defRPr sz="1400" b="0" baseline="0"/>
            </a:lvl6pPr>
            <a:lvl7pPr marL="896938" indent="-177800">
              <a:buFont typeface="Arial" pitchFamily="34" charset="0"/>
              <a:buChar char="-"/>
              <a:defRPr sz="1400"/>
            </a:lvl7pPr>
            <a:lvl8pPr marL="1076325" indent="-179388">
              <a:buFont typeface="Arial" pitchFamily="34" charset="0"/>
              <a:buChar char="-"/>
              <a:defRPr sz="1400"/>
            </a:lvl8pPr>
            <a:lvl9pPr marL="1254125" indent="-177800">
              <a:buFont typeface="Arial" pitchFamily="34" charset="0"/>
              <a:buChar char="-"/>
              <a:defRPr sz="14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15" name="Titel 14"/>
          <p:cNvSpPr>
            <a:spLocks noGrp="1"/>
          </p:cNvSpPr>
          <p:nvPr>
            <p:ph type="title"/>
          </p:nvPr>
        </p:nvSpPr>
        <p:spPr/>
        <p:txBody>
          <a:bodyPr/>
          <a:lstStyle/>
          <a:p>
            <a:r>
              <a:rPr lang="de-DE" smtClean="0"/>
              <a:t>Mastertitelformat bearbeiten</a:t>
            </a:r>
            <a:endParaRPr lang="de-DE"/>
          </a:p>
        </p:txBody>
      </p:sp>
      <p:sp>
        <p:nvSpPr>
          <p:cNvPr id="16" name="Datumsplatzhalter 15"/>
          <p:cNvSpPr>
            <a:spLocks noGrp="1"/>
          </p:cNvSpPr>
          <p:nvPr>
            <p:ph type="dt" sz="half" idx="14"/>
          </p:nvPr>
        </p:nvSpPr>
        <p:spPr/>
        <p:txBody>
          <a:bodyPr/>
          <a:lstStyle/>
          <a:p>
            <a:r>
              <a:rPr lang="de-DE" smtClean="0"/>
              <a:t>www.ecovis.com</a:t>
            </a:r>
            <a:endParaRPr lang="de-DE" dirty="0"/>
          </a:p>
        </p:txBody>
      </p:sp>
      <p:sp>
        <p:nvSpPr>
          <p:cNvPr id="17" name="Fußzeilenplatzhalter 16"/>
          <p:cNvSpPr>
            <a:spLocks noGrp="1"/>
          </p:cNvSpPr>
          <p:nvPr>
            <p:ph type="ftr" sz="quarter" idx="15"/>
          </p:nvPr>
        </p:nvSpPr>
        <p:spPr/>
        <p:txBody>
          <a:bodyPr/>
          <a:lstStyle/>
          <a:p>
            <a:r>
              <a:rPr lang="de-DE" smtClean="0"/>
              <a:t>Referentin: RA Marine Serebrjakova</a:t>
            </a:r>
            <a:endParaRPr lang="de-DE" dirty="0"/>
          </a:p>
        </p:txBody>
      </p:sp>
      <p:sp>
        <p:nvSpPr>
          <p:cNvPr id="18" name="Foliennummernplatzhalter 17"/>
          <p:cNvSpPr>
            <a:spLocks noGrp="1"/>
          </p:cNvSpPr>
          <p:nvPr>
            <p:ph type="sldNum" sz="quarter" idx="16"/>
          </p:nvPr>
        </p:nvSpPr>
        <p:spPr/>
        <p:txBody>
          <a:bodyPr/>
          <a:lstStyle/>
          <a:p>
            <a:fld id="{63FFF309-7B43-4697-A594-9877CC163A2D}" type="slidenum">
              <a:rPr lang="de-DE" smtClean="0"/>
              <a:pPr/>
              <a:t>‹Nr.›</a:t>
            </a:fld>
            <a:endParaRPr lang="de-DE" dirty="0"/>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ho">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smtClean="0"/>
              <a:t>Titelmasterformat durch Klicken bearbeiten</a:t>
            </a:r>
            <a:endParaRPr lang="de-DE"/>
          </a:p>
        </p:txBody>
      </p:sp>
      <p:sp>
        <p:nvSpPr>
          <p:cNvPr id="7" name="Date Placeholder 6"/>
          <p:cNvSpPr>
            <a:spLocks noGrp="1"/>
          </p:cNvSpPr>
          <p:nvPr>
            <p:ph type="dt" sz="half" idx="10"/>
          </p:nvPr>
        </p:nvSpPr>
        <p:spPr/>
        <p:txBody>
          <a:bodyPr/>
          <a:lstStyle/>
          <a:p>
            <a:r>
              <a:rPr lang="de-DE" smtClean="0"/>
              <a:t>www.ecovis.com</a:t>
            </a:r>
            <a:endParaRPr lang="de-DE" dirty="0"/>
          </a:p>
        </p:txBody>
      </p:sp>
      <p:sp>
        <p:nvSpPr>
          <p:cNvPr id="9" name="Slide Number Placeholder 8"/>
          <p:cNvSpPr>
            <a:spLocks noGrp="1"/>
          </p:cNvSpPr>
          <p:nvPr>
            <p:ph type="sldNum" sz="quarter" idx="12"/>
          </p:nvPr>
        </p:nvSpPr>
        <p:spPr/>
        <p:txBody>
          <a:bodyPr/>
          <a:lstStyle>
            <a:lvl1pPr algn="r">
              <a:defRPr/>
            </a:lvl1pPr>
          </a:lstStyle>
          <a:p>
            <a:fld id="{63FFF309-7B43-4697-A594-9877CC163A2D}" type="slidenum">
              <a:rPr lang="de-DE" smtClean="0"/>
              <a:pPr/>
              <a:t>‹Nr.›</a:t>
            </a:fld>
            <a:endParaRPr lang="de-DE" dirty="0"/>
          </a:p>
        </p:txBody>
      </p:sp>
      <p:sp>
        <p:nvSpPr>
          <p:cNvPr id="8" name="Footer Placeholder 7"/>
          <p:cNvSpPr>
            <a:spLocks noGrp="1"/>
          </p:cNvSpPr>
          <p:nvPr>
            <p:ph type="ftr" sz="quarter" idx="11"/>
          </p:nvPr>
        </p:nvSpPr>
        <p:spPr>
          <a:xfrm>
            <a:off x="3275856" y="6669302"/>
            <a:ext cx="3528392" cy="188698"/>
          </a:xfrm>
        </p:spPr>
        <p:txBody>
          <a:bodyPr/>
          <a:lstStyle/>
          <a:p>
            <a:r>
              <a:rPr lang="de-DE" smtClean="0"/>
              <a:t>Referentin: RA Marine Serebrjakova</a:t>
            </a:r>
            <a:endParaRPr lang="de-DE" dirty="0"/>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de-DE" smtClean="0"/>
              <a:t>www.ecovis.com</a:t>
            </a:r>
            <a:endParaRPr lang="de-DE" dirty="0"/>
          </a:p>
        </p:txBody>
      </p:sp>
      <p:sp>
        <p:nvSpPr>
          <p:cNvPr id="7" name="Footer Placeholder 6"/>
          <p:cNvSpPr>
            <a:spLocks noGrp="1"/>
          </p:cNvSpPr>
          <p:nvPr>
            <p:ph type="ftr" sz="quarter" idx="11"/>
          </p:nvPr>
        </p:nvSpPr>
        <p:spPr/>
        <p:txBody>
          <a:bodyPr/>
          <a:lstStyle>
            <a:lvl1pPr>
              <a:defRPr>
                <a:solidFill>
                  <a:schemeClr val="bg1"/>
                </a:solidFill>
              </a:defRPr>
            </a:lvl1pPr>
          </a:lstStyle>
          <a:p>
            <a:r>
              <a:rPr lang="de-DE" smtClean="0"/>
              <a:t>Referentin: RA Marine Serebrjakova</a:t>
            </a:r>
            <a:endParaRPr lang="de-DE" dirty="0"/>
          </a:p>
        </p:txBody>
      </p:sp>
      <p:sp>
        <p:nvSpPr>
          <p:cNvPr id="8" name="Slide Number Placeholder 7"/>
          <p:cNvSpPr>
            <a:spLocks noGrp="1"/>
          </p:cNvSpPr>
          <p:nvPr>
            <p:ph type="sldNum" sz="quarter" idx="12"/>
          </p:nvPr>
        </p:nvSpPr>
        <p:spPr/>
        <p:txBody>
          <a:bodyPr/>
          <a:lstStyle>
            <a:lvl1pPr algn="r">
              <a:defRPr/>
            </a:lvl1pPr>
          </a:lstStyle>
          <a:p>
            <a:fld id="{63FFF309-7B43-4697-A594-9877CC163A2D}" type="slidenum">
              <a:rPr lang="de-DE" smtClean="0"/>
              <a:pPr/>
              <a:t>‹Nr.›</a:t>
            </a:fld>
            <a:endParaRPr lang="de-DE"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476672"/>
            <a:ext cx="7128792" cy="792088"/>
          </a:xfrm>
          <a:prstGeom prst="rect">
            <a:avLst/>
          </a:prstGeom>
        </p:spPr>
        <p:txBody>
          <a:bodyPr vert="horz" lIns="91440" tIns="45720" rIns="90000" bIns="45720" rtlCol="0" anchor="t" anchorCtr="0">
            <a:noAutofit/>
          </a:bodyPr>
          <a:lstStyle/>
          <a:p>
            <a:pPr lvl="0"/>
            <a:endParaRPr lang="de-DE" noProof="0" dirty="0"/>
          </a:p>
        </p:txBody>
      </p:sp>
      <p:sp>
        <p:nvSpPr>
          <p:cNvPr id="3" name="Text Placeholder 2"/>
          <p:cNvSpPr>
            <a:spLocks noGrp="1"/>
          </p:cNvSpPr>
          <p:nvPr>
            <p:ph type="body" idx="1"/>
          </p:nvPr>
        </p:nvSpPr>
        <p:spPr>
          <a:xfrm>
            <a:off x="251520" y="1276000"/>
            <a:ext cx="7128792" cy="352800"/>
          </a:xfrm>
          <a:prstGeom prst="rect">
            <a:avLst/>
          </a:prstGeom>
        </p:spPr>
        <p:txBody>
          <a:bodyPr vert="horz" lIns="91440" tIns="45720" rIns="91440" bIns="45720" rtlCol="0">
            <a:no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19" name="Rectangle 18"/>
          <p:cNvSpPr>
            <a:spLocks noChangeArrowheads="1"/>
          </p:cNvSpPr>
          <p:nvPr/>
        </p:nvSpPr>
        <p:spPr bwMode="auto">
          <a:xfrm>
            <a:off x="-10001" y="6614019"/>
            <a:ext cx="9146381" cy="244475"/>
          </a:xfrm>
          <a:prstGeom prst="rect">
            <a:avLst/>
          </a:prstGeom>
          <a:solidFill>
            <a:schemeClr val="tx2"/>
          </a:solidFill>
          <a:ln w="3175">
            <a:solidFill>
              <a:schemeClr val="tx2"/>
            </a:solidFill>
            <a:miter lim="800000"/>
            <a:headEnd/>
            <a:tailEnd/>
          </a:ln>
          <a:effectLst/>
        </p:spPr>
        <p:txBody>
          <a:bodyPr wrap="square" anchor="ctr">
            <a:spAutoFit/>
          </a:bodyPr>
          <a:lstStyle/>
          <a:p>
            <a:pPr>
              <a:spcBef>
                <a:spcPct val="0"/>
              </a:spcBef>
              <a:defRPr/>
            </a:pPr>
            <a:endParaRPr lang="de-DE" sz="1000" b="0">
              <a:solidFill>
                <a:schemeClr val="bg1"/>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62080" y="6653626"/>
            <a:ext cx="230400" cy="151200"/>
          </a:xfrm>
          <a:prstGeom prst="rect">
            <a:avLst/>
          </a:prstGeom>
        </p:spPr>
        <p:txBody>
          <a:bodyPr vert="horz" wrap="none" lIns="91440" tIns="45720" rIns="91440" bIns="45720" rtlCol="0" anchor="ctr"/>
          <a:lstStyle>
            <a:lvl1pPr algn="r">
              <a:defRPr lang="de-DE" sz="800" smtClean="0">
                <a:solidFill>
                  <a:schemeClr val="bg1"/>
                </a:solidFill>
                <a:latin typeface="Arial"/>
                <a:cs typeface="Arial"/>
                <a:sym typeface="Arial"/>
              </a:defRPr>
            </a:lvl1pPr>
          </a:lstStyle>
          <a:p>
            <a:fld id="{63FFF309-7B43-4697-A594-9877CC163A2D}" type="slidenum">
              <a:rPr lang="de-DE" smtClean="0"/>
              <a:pPr/>
              <a:t>‹Nr.›</a:t>
            </a:fld>
            <a:endParaRPr lang="de-DE" dirty="0"/>
          </a:p>
        </p:txBody>
      </p:sp>
      <p:grpSp>
        <p:nvGrpSpPr>
          <p:cNvPr id="20" name="OT_Sticker" hidden="1"/>
          <p:cNvGrpSpPr/>
          <p:nvPr/>
        </p:nvGrpSpPr>
        <p:grpSpPr>
          <a:xfrm>
            <a:off x="7230292" y="1308337"/>
            <a:ext cx="1562928" cy="312906"/>
            <a:chOff x="7295167" y="492568"/>
            <a:chExt cx="1594833" cy="732082"/>
          </a:xfrm>
        </p:grpSpPr>
        <p:sp>
          <p:nvSpPr>
            <p:cNvPr id="21" name="OT_StickerText"/>
            <p:cNvSpPr txBox="1"/>
            <p:nvPr/>
          </p:nvSpPr>
          <p:spPr>
            <a:xfrm>
              <a:off x="7295167" y="492568"/>
              <a:ext cx="1594833" cy="732082"/>
            </a:xfrm>
            <a:prstGeom prst="rect">
              <a:avLst/>
            </a:prstGeom>
            <a:noFill/>
          </p:spPr>
          <p:txBody>
            <a:bodyPr vert="horz" wrap="none" lIns="19050" tIns="86360" rIns="19050" bIns="86360" rtlCol="0" anchor="ctr" anchorCtr="0">
              <a:spAutoFit/>
            </a:bodyPr>
            <a:lstStyle/>
            <a:p>
              <a:pPr algn="r"/>
              <a:r>
                <a:rPr lang="de-DE" sz="1000" b="1" dirty="0" smtClean="0">
                  <a:solidFill>
                    <a:schemeClr val="accent4"/>
                  </a:solidFill>
                  <a:latin typeface="Arial"/>
                  <a:cs typeface="Arial"/>
                </a:rPr>
                <a:t>OFFICETOLLS DEFAULT</a:t>
              </a:r>
            </a:p>
          </p:txBody>
        </p:sp>
        <p:cxnSp>
          <p:nvCxnSpPr>
            <p:cNvPr id="22" name="OT_StickerLineTop"/>
            <p:cNvCxnSpPr/>
            <p:nvPr/>
          </p:nvCxnSpPr>
          <p:spPr>
            <a:xfrm>
              <a:off x="7327071" y="612717"/>
              <a:ext cx="156292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OT_StickerLineBottom"/>
            <p:cNvCxnSpPr/>
            <p:nvPr/>
          </p:nvCxnSpPr>
          <p:spPr>
            <a:xfrm>
              <a:off x="7327071" y="1082218"/>
              <a:ext cx="156292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4" name="OT_FootnoteSource" hidden="1"/>
          <p:cNvSpPr txBox="1"/>
          <p:nvPr/>
        </p:nvSpPr>
        <p:spPr>
          <a:xfrm>
            <a:off x="143067" y="6374093"/>
            <a:ext cx="4523612" cy="215444"/>
          </a:xfrm>
          <a:prstGeom prst="rect">
            <a:avLst/>
          </a:prstGeom>
          <a:noFill/>
        </p:spPr>
        <p:txBody>
          <a:bodyPr vert="horz" wrap="square" rtlCol="0">
            <a:spAutoFit/>
          </a:bodyPr>
          <a:lstStyle/>
          <a:p>
            <a:pPr marL="539750" marR="0" lvl="0" indent="-539750" defTabSz="914400" eaLnBrk="1" fontAlgn="auto" latinLnBrk="0" hangingPunct="1">
              <a:lnSpc>
                <a:spcPct val="100000"/>
              </a:lnSpc>
              <a:spcBef>
                <a:spcPts val="0"/>
              </a:spcBef>
              <a:spcAft>
                <a:spcPts val="0"/>
              </a:spcAft>
              <a:buClrTx/>
              <a:buSzTx/>
              <a:buNone/>
              <a:tabLst>
                <a:tab pos="446088" algn="r"/>
                <a:tab pos="539750" algn="l"/>
              </a:tabLst>
              <a:defRPr/>
            </a:pPr>
            <a:r>
              <a:rPr lang="de-DE" sz="800" dirty="0" smtClean="0">
                <a:solidFill>
                  <a:schemeClr val="accent4"/>
                </a:solidFill>
                <a:latin typeface="Arial"/>
                <a:cs typeface="Arial"/>
                <a:sym typeface="Arial"/>
              </a:rPr>
              <a:t>	Source:	SourceFootnote</a:t>
            </a:r>
          </a:p>
        </p:txBody>
      </p:sp>
      <p:sp>
        <p:nvSpPr>
          <p:cNvPr id="4" name="Date Placeholder 3"/>
          <p:cNvSpPr>
            <a:spLocks noGrp="1"/>
          </p:cNvSpPr>
          <p:nvPr>
            <p:ph type="dt" sz="half" idx="2"/>
          </p:nvPr>
        </p:nvSpPr>
        <p:spPr>
          <a:xfrm>
            <a:off x="251520" y="6669302"/>
            <a:ext cx="2790000" cy="126000"/>
          </a:xfrm>
          <a:prstGeom prst="rect">
            <a:avLst/>
          </a:prstGeom>
        </p:spPr>
        <p:txBody>
          <a:bodyPr vert="horz" lIns="91440" tIns="45720" rIns="91440" bIns="45720" rtlCol="0" anchor="ctr"/>
          <a:lstStyle>
            <a:lvl1pPr>
              <a:defRPr lang="de-DE" sz="1000" b="1" smtClean="0">
                <a:solidFill>
                  <a:schemeClr val="bg1"/>
                </a:solidFill>
                <a:latin typeface="Arial"/>
                <a:cs typeface="Arial"/>
                <a:sym typeface="Arial"/>
              </a:defRPr>
            </a:lvl1pPr>
          </a:lstStyle>
          <a:p>
            <a:r>
              <a:rPr lang="de-DE" smtClean="0"/>
              <a:t>www.ecovis.com</a:t>
            </a:r>
            <a:endParaRPr lang="de-DE" dirty="0"/>
          </a:p>
        </p:txBody>
      </p:sp>
      <p:pic>
        <p:nvPicPr>
          <p:cNvPr id="15" name="Picture 14" descr="template_logo_ecovis_osl"/>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718923" y="260648"/>
            <a:ext cx="1080120" cy="26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T_PresentationProperties" hidden="1"/>
          <p:cNvSpPr txBox="1"/>
          <p:nvPr>
            <p:custDataLst>
              <p:tags r:id="rId6"/>
            </p:custDataLst>
          </p:nvPr>
        </p:nvSpPr>
        <p:spPr>
          <a:xfrm>
            <a:off x="0" y="0"/>
            <a:ext cx="1435008" cy="203133"/>
          </a:xfrm>
          <a:prstGeom prst="rect">
            <a:avLst/>
          </a:prstGeom>
          <a:noFill/>
        </p:spPr>
        <p:txBody>
          <a:bodyPr vert="horz" wrap="none" rtlCol="0">
            <a:spAutoFit/>
          </a:bodyPr>
          <a:lstStyle/>
          <a:p>
            <a:r>
              <a:rPr lang="de-DE" sz="800" smtClean="0">
                <a:solidFill>
                  <a:srgbClr val="333333"/>
                </a:solidFill>
                <a:latin typeface="Arial" panose="020B0604020202020204" pitchFamily="34" charset="0"/>
                <a:cs typeface="Arial" pitchFamily="34" charset="0"/>
              </a:rPr>
              <a:t>OT_PresentationProperties</a:t>
            </a:r>
            <a:endParaRPr lang="de-DE" sz="800" dirty="0" smtClean="0">
              <a:solidFill>
                <a:srgbClr val="333333"/>
              </a:solidFill>
              <a:latin typeface="Arial" panose="020B0604020202020204" pitchFamily="34" charset="0"/>
              <a:cs typeface="Arial" pitchFamily="34" charset="0"/>
            </a:endParaRPr>
          </a:p>
        </p:txBody>
      </p:sp>
      <p:sp>
        <p:nvSpPr>
          <p:cNvPr id="5" name="Footer Placeholder 4"/>
          <p:cNvSpPr>
            <a:spLocks noGrp="1"/>
          </p:cNvSpPr>
          <p:nvPr>
            <p:ph type="ftr" sz="quarter" idx="3"/>
          </p:nvPr>
        </p:nvSpPr>
        <p:spPr>
          <a:xfrm>
            <a:off x="3275856" y="6669302"/>
            <a:ext cx="2790000" cy="126000"/>
          </a:xfrm>
          <a:prstGeom prst="rect">
            <a:avLst/>
          </a:prstGeom>
        </p:spPr>
        <p:txBody>
          <a:bodyPr vert="horz" lIns="91440" tIns="45720" rIns="91440" bIns="45720" rtlCol="0" anchor="ctr"/>
          <a:lstStyle>
            <a:lvl1pPr algn="ctr">
              <a:defRPr lang="de-DE" sz="1000" smtClean="0">
                <a:solidFill>
                  <a:schemeClr val="bg1"/>
                </a:solidFill>
                <a:latin typeface="Arial"/>
                <a:cs typeface="Arial"/>
                <a:sym typeface="Arial"/>
              </a:defRPr>
            </a:lvl1pPr>
          </a:lstStyle>
          <a:p>
            <a:r>
              <a:rPr lang="de-DE" smtClean="0"/>
              <a:t>Referentin: RA Marine Serebrjakova</a:t>
            </a:r>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Lst>
  <p:transition>
    <p:wipe dir="r"/>
  </p:transition>
  <p:timing>
    <p:tnLst>
      <p:par>
        <p:cTn id="1" dur="indefinite" restart="never" nodeType="tmRoot"/>
      </p:par>
    </p:tnLst>
  </p:timing>
  <p:hf hdr="0"/>
  <p:txStyles>
    <p:titleStyle>
      <a:lvl1pPr algn="l" defTabSz="914400" rtl="0" eaLnBrk="1" latinLnBrk="0" hangingPunct="1">
        <a:spcBef>
          <a:spcPct val="0"/>
        </a:spcBef>
        <a:buNone/>
        <a:defRPr lang="de-DE" sz="2400" b="1" i="0" kern="1200" noProof="0" dirty="0">
          <a:solidFill>
            <a:schemeClr val="accent4"/>
          </a:solidFill>
          <a:effectLst/>
          <a:latin typeface="Arial" panose="020B0604020202020204" pitchFamily="34" charset="0"/>
          <a:ea typeface="+mn-ea"/>
          <a:cs typeface="Arial" pitchFamily="34" charset="0"/>
        </a:defRPr>
      </a:lvl1pPr>
    </p:titleStyle>
    <p:bodyStyle>
      <a:lvl1pPr marL="0" indent="0" algn="l" defTabSz="914400" rtl="0" eaLnBrk="1" latinLnBrk="0" hangingPunct="1">
        <a:spcBef>
          <a:spcPts val="1200"/>
        </a:spcBef>
        <a:buFontTx/>
        <a:buNone/>
        <a:defRPr sz="1400" b="1" i="0" kern="1200">
          <a:solidFill>
            <a:schemeClr val="accent4"/>
          </a:solidFill>
          <a:latin typeface="Arial" panose="020B0604020202020204" pitchFamily="34" charset="0"/>
          <a:ea typeface="+mn-ea"/>
          <a:cs typeface="Arial" pitchFamily="34" charset="0"/>
        </a:defRPr>
      </a:lvl1pPr>
      <a:lvl2pPr marL="0" indent="0" algn="l" defTabSz="914400" rtl="0" eaLnBrk="1" latinLnBrk="0" hangingPunct="1">
        <a:spcBef>
          <a:spcPts val="600"/>
        </a:spcBef>
        <a:buFont typeface="Arial" pitchFamily="34" charset="0"/>
        <a:buNone/>
        <a:defRPr sz="1400" kern="1200">
          <a:solidFill>
            <a:schemeClr val="accent4"/>
          </a:solidFill>
          <a:latin typeface="Arial" panose="020B0604020202020204" pitchFamily="34" charset="0"/>
          <a:ea typeface="+mn-ea"/>
          <a:cs typeface="Arial" pitchFamily="34" charset="0"/>
        </a:defRPr>
      </a:lvl2pPr>
      <a:lvl3pPr marL="177800" indent="-177800" algn="l" defTabSz="914400" rtl="0" eaLnBrk="1" latinLnBrk="0" hangingPunct="1">
        <a:spcBef>
          <a:spcPct val="20000"/>
        </a:spcBef>
        <a:buFont typeface="Arial" pitchFamily="34" charset="0"/>
        <a:buChar char="•"/>
        <a:defRPr sz="1400" kern="1200">
          <a:solidFill>
            <a:schemeClr val="accent4"/>
          </a:solidFill>
          <a:latin typeface="Arial" panose="020B0604020202020204" pitchFamily="34" charset="0"/>
          <a:ea typeface="+mn-ea"/>
          <a:cs typeface="Arial" pitchFamily="34" charset="0"/>
        </a:defRPr>
      </a:lvl3pPr>
      <a:lvl4pPr marL="355600" indent="-173038" algn="l" defTabSz="914400" rtl="0" eaLnBrk="1" latinLnBrk="0" hangingPunct="1">
        <a:spcBef>
          <a:spcPct val="20000"/>
        </a:spcBef>
        <a:buFont typeface="Arial" pitchFamily="34" charset="0"/>
        <a:buChar char="–"/>
        <a:defRPr sz="1400" kern="1200">
          <a:solidFill>
            <a:schemeClr val="accent4"/>
          </a:solidFill>
          <a:latin typeface="Arial" panose="020B0604020202020204" pitchFamily="34" charset="0"/>
          <a:ea typeface="+mn-ea"/>
          <a:cs typeface="Arial" pitchFamily="34" charset="0"/>
        </a:defRPr>
      </a:lvl4pPr>
      <a:lvl5pPr marL="538163" indent="-182563" algn="l" defTabSz="914400" rtl="0" eaLnBrk="1" latinLnBrk="0" hangingPunct="1">
        <a:spcBef>
          <a:spcPct val="20000"/>
        </a:spcBef>
        <a:buFont typeface="Arial" pitchFamily="34" charset="0"/>
        <a:buChar char="-"/>
        <a:defRPr sz="1400" kern="1200">
          <a:solidFill>
            <a:schemeClr val="accent4"/>
          </a:solidFill>
          <a:latin typeface="Arial" panose="020B0604020202020204" pitchFamily="34" charset="0"/>
          <a:ea typeface="+mn-ea"/>
          <a:cs typeface="Arial" pitchFamily="34" charset="0"/>
        </a:defRPr>
      </a:lvl5pPr>
      <a:lvl6pPr marL="719138" indent="-182563"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6pPr>
      <a:lvl7pPr marL="895350" indent="-176213"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7pPr>
      <a:lvl8pPr marL="1079500" indent="-184150" algn="l" defTabSz="914400" rtl="0" eaLnBrk="1" latinLnBrk="0" hangingPunct="1">
        <a:spcBef>
          <a:spcPct val="20000"/>
        </a:spcBef>
        <a:buFont typeface="Arial" pitchFamily="34" charset="0"/>
        <a:buChar char="-"/>
        <a:defRPr sz="1400" kern="1200" baseline="0">
          <a:solidFill>
            <a:schemeClr val="tx1"/>
          </a:solidFill>
          <a:latin typeface="Arial" panose="020B0604020202020204" pitchFamily="34" charset="0"/>
          <a:ea typeface="+mn-ea"/>
          <a:cs typeface="Arial" panose="020B0604020202020204" pitchFamily="34" charset="0"/>
        </a:defRPr>
      </a:lvl8pPr>
      <a:lvl9pPr marL="1255713" indent="-176213" algn="l" defTabSz="914400" rtl="0" eaLnBrk="1" latinLnBrk="0" hangingPunct="1">
        <a:spcBef>
          <a:spcPct val="20000"/>
        </a:spcBef>
        <a:buFont typeface="Arial" pitchFamily="34" charset="0"/>
        <a:buChar char="-"/>
        <a:defRPr sz="1400" kern="1200" baseline="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notesSlide" Target="../notesSlides/notesSlide19.xml"/><Relationship Id="rId7" Type="http://schemas.openxmlformats.org/officeDocument/2006/relationships/diagramLayout" Target="../diagrams/layout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Data" Target="../diagrams/data2.xml"/><Relationship Id="rId5" Type="http://schemas.openxmlformats.org/officeDocument/2006/relationships/image" Target="../media/image15.emf"/><Relationship Id="rId10" Type="http://schemas.microsoft.com/office/2007/relationships/diagramDrawing" Target="../diagrams/drawing2.xml"/><Relationship Id="rId4" Type="http://schemas.openxmlformats.org/officeDocument/2006/relationships/oleObject" Target="../embeddings/oleObject1.bin"/><Relationship Id="rId9" Type="http://schemas.openxmlformats.org/officeDocument/2006/relationships/diagramColors" Target="../diagrams/colors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p:nvPr>
        </p:nvSpPr>
        <p:spPr>
          <a:xfrm>
            <a:off x="971928" y="4224062"/>
            <a:ext cx="7566636" cy="1221162"/>
          </a:xfrm>
          <a:effectLst>
            <a:outerShdw dist="38100" sx="109000" sy="109000" algn="ctr" rotWithShape="0">
              <a:prstClr val="black">
                <a:alpha val="20000"/>
              </a:prstClr>
            </a:outerShdw>
          </a:effectLst>
        </p:spPr>
        <p:txBody>
          <a:bodyPr/>
          <a:lstStyle/>
          <a:p>
            <a:r>
              <a:rPr lang="de-DE" sz="3200" dirty="0" smtClean="0">
                <a:solidFill>
                  <a:schemeClr val="accent4"/>
                </a:solidFill>
              </a:rPr>
              <a:t>Verschärfter Datenschutz:</a:t>
            </a:r>
            <a:br>
              <a:rPr lang="de-DE" sz="3200" dirty="0" smtClean="0">
                <a:solidFill>
                  <a:schemeClr val="accent4"/>
                </a:solidFill>
              </a:rPr>
            </a:br>
            <a:r>
              <a:rPr lang="de-DE" sz="3200" dirty="0" smtClean="0">
                <a:solidFill>
                  <a:schemeClr val="accent4"/>
                </a:solidFill>
              </a:rPr>
              <a:t>Alles, was Sie jetzt wissen müssen</a:t>
            </a:r>
            <a:endParaRPr lang="de-DE" sz="3200" spc="50" dirty="0">
              <a:solidFill>
                <a:schemeClr val="accent4"/>
              </a:solidFill>
            </a:endParaRPr>
          </a:p>
        </p:txBody>
      </p:sp>
      <p:sp>
        <p:nvSpPr>
          <p:cNvPr id="3" name="Inhaltsplatzhalter 2"/>
          <p:cNvSpPr>
            <a:spLocks noGrp="1"/>
          </p:cNvSpPr>
          <p:nvPr>
            <p:ph type="subTitle" idx="1"/>
          </p:nvPr>
        </p:nvSpPr>
        <p:spPr>
          <a:xfrm>
            <a:off x="971549" y="5701716"/>
            <a:ext cx="7632898" cy="535596"/>
          </a:xfrm>
          <a:noFill/>
          <a:effectLst>
            <a:outerShdw dist="38100" sx="109000" sy="109000" algn="ctr" rotWithShape="0">
              <a:prstClr val="black">
                <a:alpha val="20000"/>
              </a:prstClr>
            </a:outerShdw>
          </a:effectLst>
        </p:spPr>
        <p:txBody>
          <a:bodyPr vert="horz" lIns="91440" tIns="45720" rIns="90000" bIns="45720" rtlCol="0" anchor="ctr" anchorCtr="0">
            <a:noAutofit/>
          </a:bodyPr>
          <a:lstStyle/>
          <a:p>
            <a:pPr>
              <a:spcBef>
                <a:spcPct val="0"/>
              </a:spcBef>
            </a:pPr>
            <a:endParaRPr lang="de-DE" sz="1800" spc="50" dirty="0" smtClean="0">
              <a:solidFill>
                <a:srgbClr val="C00000"/>
              </a:solidFill>
              <a:ea typeface="+mj-ea"/>
              <a:sym typeface="Arial"/>
            </a:endParaRPr>
          </a:p>
        </p:txBody>
      </p:sp>
      <p:sp>
        <p:nvSpPr>
          <p:cNvPr id="33" name="Textfeld 5"/>
          <p:cNvSpPr txBox="1"/>
          <p:nvPr/>
        </p:nvSpPr>
        <p:spPr>
          <a:xfrm>
            <a:off x="4644008" y="2916478"/>
            <a:ext cx="3744118" cy="590931"/>
          </a:xfrm>
          <a:prstGeom prst="rect">
            <a:avLst/>
          </a:prstGeom>
          <a:solidFill>
            <a:schemeClr val="tx2"/>
          </a:solidFill>
        </p:spPr>
        <p:txBody>
          <a:bodyPr wrap="square" rtlCol="0">
            <a:spAutoFit/>
          </a:bodyPr>
          <a:lstStyle/>
          <a:p>
            <a:r>
              <a:rPr lang="de-DE" sz="1800" dirty="0" smtClean="0">
                <a:solidFill>
                  <a:schemeClr val="bg1"/>
                </a:solidFill>
                <a:latin typeface="+mn-lt"/>
              </a:rPr>
              <a:t>Bitte wählen Sie ein passendes Bildmotiv aus </a:t>
            </a:r>
            <a:r>
              <a:rPr lang="de-DE" sz="1800" smtClean="0">
                <a:solidFill>
                  <a:schemeClr val="bg1"/>
                </a:solidFill>
                <a:latin typeface="+mn-lt"/>
              </a:rPr>
              <a:t>(siehe Bildarchiv</a:t>
            </a:r>
            <a:r>
              <a:rPr lang="de-DE" sz="1800" dirty="0" smtClean="0">
                <a:solidFill>
                  <a:schemeClr val="bg1"/>
                </a:solidFill>
                <a:latin typeface="+mn-lt"/>
              </a:rPr>
              <a: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24745"/>
            <a:ext cx="7992887"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9622863"/>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128792" cy="792088"/>
          </a:xfrm>
        </p:spPr>
        <p:txBody>
          <a:bodyPr/>
          <a:lstStyle/>
          <a:p>
            <a:r>
              <a:rPr lang="de-DE" sz="2800" dirty="0" smtClean="0"/>
              <a:t>Entwicklung der EU-DSGVO</a:t>
            </a:r>
            <a:endParaRPr lang="de-DE" sz="2800" dirty="0"/>
          </a:p>
        </p:txBody>
      </p:sp>
      <p:sp>
        <p:nvSpPr>
          <p:cNvPr id="8" name="Text Placeholder 7"/>
          <p:cNvSpPr>
            <a:spLocks noGrp="1"/>
          </p:cNvSpPr>
          <p:nvPr>
            <p:ph type="body" sz="quarter" idx="13"/>
          </p:nvPr>
        </p:nvSpPr>
        <p:spPr>
          <a:xfrm>
            <a:off x="251520" y="1276000"/>
            <a:ext cx="8136904" cy="352800"/>
          </a:xfrm>
        </p:spPr>
        <p:txBody>
          <a:bodyPr/>
          <a:lstStyle/>
          <a:p>
            <a:pPr lvl="1" algn="ctr"/>
            <a:r>
              <a:rPr lang="de-DE" sz="1800" b="1" dirty="0" smtClean="0"/>
              <a:t>Datenschutz-Grundverordnung (EU-DSGVO)</a:t>
            </a:r>
          </a:p>
          <a:p>
            <a:pPr marL="285750" lvl="1" indent="-285750">
              <a:buFontTx/>
              <a:buChar char="-"/>
            </a:pPr>
            <a:endParaRPr lang="de-DE" dirty="0" smtClean="0"/>
          </a:p>
          <a:p>
            <a:pPr lvl="2" indent="0">
              <a:buNone/>
            </a:pPr>
            <a:endParaRPr lang="de-DE" b="1" dirty="0" smtClean="0">
              <a:solidFill>
                <a:srgbClr val="C00000"/>
              </a:solidFill>
            </a:endParaRPr>
          </a:p>
          <a:p>
            <a:pPr lvl="2" indent="0">
              <a:buNone/>
            </a:pPr>
            <a:endParaRPr lang="de-DE" b="1" dirty="0">
              <a:solidFill>
                <a:srgbClr val="C00000"/>
              </a:solidFill>
            </a:endParaRPr>
          </a:p>
          <a:p>
            <a:pPr lvl="2" indent="0">
              <a:buNone/>
            </a:pPr>
            <a:endParaRPr lang="de-DE" b="1" dirty="0" smtClean="0">
              <a:solidFill>
                <a:srgbClr val="C00000"/>
              </a:solidFill>
            </a:endParaRPr>
          </a:p>
          <a:p>
            <a:pPr lvl="2" indent="0">
              <a:buNone/>
            </a:pPr>
            <a:endParaRPr lang="de-DE" b="1" dirty="0" smtClean="0">
              <a:solidFill>
                <a:srgbClr val="C00000"/>
              </a:solidFill>
            </a:endParaRPr>
          </a:p>
          <a:p>
            <a:pPr lvl="2" indent="0">
              <a:buNone/>
            </a:pPr>
            <a:endParaRPr lang="de-DE" b="1" dirty="0">
              <a:solidFill>
                <a:srgbClr val="C00000"/>
              </a:solidFill>
            </a:endParaRPr>
          </a:p>
          <a:p>
            <a:pPr lvl="2" indent="0" algn="ctr">
              <a:lnSpc>
                <a:spcPct val="150000"/>
              </a:lnSpc>
              <a:spcBef>
                <a:spcPts val="1200"/>
              </a:spcBef>
              <a:buNone/>
            </a:pPr>
            <a:r>
              <a:rPr lang="de-DE" sz="1600" b="1" dirty="0" smtClean="0">
                <a:solidFill>
                  <a:srgbClr val="C00000"/>
                </a:solidFill>
              </a:rPr>
              <a:t>Wird </a:t>
            </a:r>
            <a:r>
              <a:rPr lang="de-DE" sz="1600" b="1" dirty="0">
                <a:solidFill>
                  <a:srgbClr val="C00000"/>
                </a:solidFill>
              </a:rPr>
              <a:t>Datenschutz jetzt so richtig „sexy“?</a:t>
            </a:r>
          </a:p>
          <a:p>
            <a:pPr lvl="2" indent="0" algn="ctr">
              <a:lnSpc>
                <a:spcPct val="150000"/>
              </a:lnSpc>
              <a:spcBef>
                <a:spcPts val="1200"/>
              </a:spcBef>
              <a:buNone/>
            </a:pPr>
            <a:r>
              <a:rPr lang="de-DE" sz="1600" b="1" dirty="0" smtClean="0">
                <a:solidFill>
                  <a:srgbClr val="C00000"/>
                </a:solidFill>
              </a:rPr>
              <a:t>Bringt </a:t>
            </a:r>
            <a:r>
              <a:rPr lang="de-DE" sz="1600" b="1" dirty="0">
                <a:solidFill>
                  <a:srgbClr val="C00000"/>
                </a:solidFill>
              </a:rPr>
              <a:t>das dem Einzelnen tatsächlich etwas?</a:t>
            </a:r>
          </a:p>
          <a:p>
            <a:pPr lvl="2" indent="0" algn="ctr">
              <a:lnSpc>
                <a:spcPct val="150000"/>
              </a:lnSpc>
              <a:spcBef>
                <a:spcPts val="1200"/>
              </a:spcBef>
              <a:buNone/>
            </a:pPr>
            <a:r>
              <a:rPr lang="de-DE" sz="1600" b="1" dirty="0" smtClean="0">
                <a:solidFill>
                  <a:srgbClr val="C00000"/>
                </a:solidFill>
              </a:rPr>
              <a:t>Für </a:t>
            </a:r>
            <a:r>
              <a:rPr lang="de-DE" sz="1600" b="1" dirty="0">
                <a:solidFill>
                  <a:srgbClr val="C00000"/>
                </a:solidFill>
              </a:rPr>
              <a:t>wen machen wir das eigentlich – wirklich für den Kunden?</a:t>
            </a:r>
          </a:p>
          <a:p>
            <a:pPr lvl="2" indent="0" algn="ctr">
              <a:lnSpc>
                <a:spcPct val="150000"/>
              </a:lnSpc>
              <a:spcBef>
                <a:spcPts val="1200"/>
              </a:spcBef>
              <a:buNone/>
            </a:pPr>
            <a:r>
              <a:rPr lang="de-DE" sz="1600" b="1" dirty="0" smtClean="0">
                <a:solidFill>
                  <a:srgbClr val="C00000"/>
                </a:solidFill>
              </a:rPr>
              <a:t>Ist </a:t>
            </a:r>
            <a:r>
              <a:rPr lang="de-DE" sz="1600" b="1" dirty="0">
                <a:solidFill>
                  <a:srgbClr val="C00000"/>
                </a:solidFill>
              </a:rPr>
              <a:t>das alles wirklich sinnvoll?</a:t>
            </a:r>
          </a:p>
          <a:p>
            <a:pPr lvl="2" indent="0" algn="ctr">
              <a:buNone/>
            </a:pPr>
            <a:endParaRPr lang="de-DE" b="1" dirty="0" smtClean="0">
              <a:solidFill>
                <a:srgbClr val="333333"/>
              </a:solidFill>
            </a:endParaRPr>
          </a:p>
          <a:p>
            <a:pPr lvl="2" indent="0" algn="ctr">
              <a:buNone/>
            </a:pPr>
            <a:r>
              <a:rPr lang="de-DE" sz="3200" b="1" dirty="0" smtClean="0">
                <a:solidFill>
                  <a:srgbClr val="C00000"/>
                </a:solidFill>
                <a:latin typeface="Arial Narrow" panose="020B0606020202030204" pitchFamily="34" charset="0"/>
                <a:sym typeface="Wingdings" panose="05000000000000000000" pitchFamily="2" charset="2"/>
              </a:rPr>
              <a:t>Zahlen </a:t>
            </a:r>
            <a:r>
              <a:rPr lang="de-DE" sz="3200" b="1" dirty="0">
                <a:solidFill>
                  <a:srgbClr val="C00000"/>
                </a:solidFill>
                <a:latin typeface="Arial Narrow" panose="020B0606020202030204" pitchFamily="34" charset="0"/>
                <a:sym typeface="Wingdings" panose="05000000000000000000" pitchFamily="2" charset="2"/>
              </a:rPr>
              <a:t>Sie eigentlich gerne Steuern…?!</a:t>
            </a:r>
            <a:endParaRPr lang="de-DE" sz="3200" b="1" dirty="0">
              <a:solidFill>
                <a:srgbClr val="C00000"/>
              </a:solidFill>
              <a:latin typeface="Arial Narrow" panose="020B0606020202030204" pitchFamily="34" charset="0"/>
            </a:endParaRPr>
          </a:p>
        </p:txBody>
      </p:sp>
      <p:sp>
        <p:nvSpPr>
          <p:cNvPr id="2" name="Date Placeholder 1"/>
          <p:cNvSpPr>
            <a:spLocks noGrp="1"/>
          </p:cNvSpPr>
          <p:nvPr>
            <p:ph type="dt" sz="half" idx="14"/>
          </p:nvPr>
        </p:nvSpPr>
        <p:spPr>
          <a:xfrm>
            <a:off x="251520" y="6669302"/>
            <a:ext cx="2790000" cy="126000"/>
          </a:xfrm>
        </p:spPr>
        <p:txBody>
          <a:bodyPr/>
          <a:lstStyle/>
          <a:p>
            <a:r>
              <a:rPr lang="de-DE" smtClean="0"/>
              <a:t>www.ecovis.com</a:t>
            </a:r>
            <a:endParaRPr lang="de-DE" dirty="0"/>
          </a:p>
        </p:txBody>
      </p:sp>
      <p:sp>
        <p:nvSpPr>
          <p:cNvPr id="6" name="Footer Placeholder 5"/>
          <p:cNvSpPr>
            <a:spLocks noGrp="1"/>
          </p:cNvSpPr>
          <p:nvPr>
            <p:ph type="ftr" sz="quarter" idx="15"/>
          </p:nvPr>
        </p:nvSpPr>
        <p:spPr>
          <a:xfrm>
            <a:off x="3275856" y="6669302"/>
            <a:ext cx="3312368" cy="144074"/>
          </a:xfrm>
        </p:spPr>
        <p:txBody>
          <a:bodyPr/>
          <a:lstStyle/>
          <a:p>
            <a:r>
              <a:rPr lang="de-DE" smtClean="0"/>
              <a:t>Referentin: RA Marine Serebrjakova</a:t>
            </a:r>
            <a:endParaRPr lang="de-DE" dirty="0"/>
          </a:p>
        </p:txBody>
      </p:sp>
      <p:sp>
        <p:nvSpPr>
          <p:cNvPr id="5" name="Foliennummernplatzhalter 4"/>
          <p:cNvSpPr>
            <a:spLocks noGrp="1"/>
          </p:cNvSpPr>
          <p:nvPr>
            <p:ph type="sldNum" sz="quarter" idx="16"/>
          </p:nvPr>
        </p:nvSpPr>
        <p:spPr>
          <a:xfrm>
            <a:off x="8662080" y="6653626"/>
            <a:ext cx="230400" cy="151200"/>
          </a:xfrm>
        </p:spPr>
        <p:txBody>
          <a:bodyPr/>
          <a:lstStyle/>
          <a:p>
            <a:pPr algn="r"/>
            <a:fld id="{63FFF309-7B43-4697-A594-9877CC163A2D}" type="slidenum">
              <a:rPr lang="de-DE" smtClean="0"/>
              <a:pPr algn="r"/>
              <a:t>10</a:t>
            </a:fld>
            <a:endParaRPr lang="de-D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828179"/>
            <a:ext cx="1512168" cy="1024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1. Ein neues Datenschutzrecht? Musste das wirklich sein?!</a:t>
            </a:r>
          </a:p>
        </p:txBody>
      </p:sp>
    </p:spTree>
    <p:extLst>
      <p:ext uri="{BB962C8B-B14F-4D97-AF65-F5344CB8AC3E}">
        <p14:creationId xmlns:p14="http://schemas.microsoft.com/office/powerpoint/2010/main" val="30884385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128792" cy="792088"/>
          </a:xfrm>
        </p:spPr>
        <p:txBody>
          <a:bodyPr/>
          <a:lstStyle/>
          <a:p>
            <a:r>
              <a:rPr lang="de-DE" sz="2800" dirty="0" smtClean="0"/>
              <a:t>Anwendung der EU-DSGVO</a:t>
            </a:r>
            <a:endParaRPr lang="de-DE" sz="2800" dirty="0"/>
          </a:p>
        </p:txBody>
      </p:sp>
      <p:sp>
        <p:nvSpPr>
          <p:cNvPr id="8" name="Text Placeholder 7"/>
          <p:cNvSpPr>
            <a:spLocks noGrp="1"/>
          </p:cNvSpPr>
          <p:nvPr>
            <p:ph type="body" sz="quarter" idx="13"/>
          </p:nvPr>
        </p:nvSpPr>
        <p:spPr>
          <a:xfrm>
            <a:off x="251520" y="1276000"/>
            <a:ext cx="8136904" cy="352800"/>
          </a:xfrm>
        </p:spPr>
        <p:txBody>
          <a:bodyPr/>
          <a:lstStyle/>
          <a:p>
            <a:r>
              <a:rPr lang="de-DE" sz="1800" dirty="0" smtClean="0"/>
              <a:t>Persönlicher Anwendungsbereich - Normadressat</a:t>
            </a:r>
          </a:p>
          <a:p>
            <a:pPr marL="285750" lvl="1" indent="-285750">
              <a:buFontTx/>
              <a:buChar char="-"/>
            </a:pPr>
            <a:endParaRPr lang="de-DE" dirty="0" smtClean="0"/>
          </a:p>
          <a:p>
            <a:pPr marL="349250" lvl="3" indent="-285750">
              <a:buFont typeface="Arial" panose="020B0604020202020204" pitchFamily="34" charset="0"/>
              <a:buChar char="•"/>
            </a:pPr>
            <a:r>
              <a:rPr lang="de-DE" sz="1600" b="1" dirty="0" smtClean="0">
                <a:solidFill>
                  <a:srgbClr val="333333"/>
                </a:solidFill>
              </a:rPr>
              <a:t>DSGVO richtet sich an:</a:t>
            </a:r>
          </a:p>
          <a:p>
            <a:pPr marL="431800" lvl="5" indent="0">
              <a:buNone/>
            </a:pPr>
            <a:r>
              <a:rPr lang="de-DE" sz="1600" dirty="0" smtClean="0">
                <a:solidFill>
                  <a:srgbClr val="333333"/>
                </a:solidFill>
              </a:rPr>
              <a:t>die </a:t>
            </a:r>
            <a:r>
              <a:rPr lang="de-DE" sz="1600" dirty="0" smtClean="0">
                <a:solidFill>
                  <a:srgbClr val="C00000"/>
                </a:solidFill>
              </a:rPr>
              <a:t>natürliche oder juristische Person, Behörde, Einrichtung oder andere Stelle</a:t>
            </a:r>
            <a:r>
              <a:rPr lang="de-DE" sz="1600" dirty="0" smtClean="0">
                <a:solidFill>
                  <a:srgbClr val="333333"/>
                </a:solidFill>
              </a:rPr>
              <a:t>, die allein oder gemeinsam mit anderen </a:t>
            </a:r>
            <a:r>
              <a:rPr lang="de-DE" sz="1600" dirty="0" smtClean="0">
                <a:solidFill>
                  <a:srgbClr val="C00000"/>
                </a:solidFill>
              </a:rPr>
              <a:t>über die Zwecke und Mittel der Verarbeitung von personenbezogenen Daten entscheidet </a:t>
            </a:r>
            <a:r>
              <a:rPr lang="de-DE" sz="1600" dirty="0" smtClean="0">
                <a:solidFill>
                  <a:srgbClr val="333333"/>
                </a:solidFill>
              </a:rPr>
              <a:t>(Verantwortlicher)</a:t>
            </a:r>
          </a:p>
          <a:p>
            <a:pPr marL="349250" lvl="5" indent="-285750">
              <a:buFont typeface="Arial" panose="020B0604020202020204" pitchFamily="34" charset="0"/>
              <a:buChar char="•"/>
            </a:pPr>
            <a:endParaRPr lang="de-DE" sz="1600" dirty="0">
              <a:solidFill>
                <a:srgbClr val="333333"/>
              </a:solidFill>
            </a:endParaRPr>
          </a:p>
          <a:p>
            <a:pPr marL="1168400" lvl="5" indent="0">
              <a:buNone/>
            </a:pPr>
            <a:r>
              <a:rPr lang="de-DE" sz="1600" dirty="0" smtClean="0">
                <a:solidFill>
                  <a:srgbClr val="333333"/>
                </a:solidFill>
              </a:rPr>
              <a:t>(Einzel-) Unternehmen, gleich welcher Rechtsform</a:t>
            </a:r>
          </a:p>
          <a:p>
            <a:pPr marL="1168400" lvl="5" indent="0">
              <a:buNone/>
            </a:pPr>
            <a:r>
              <a:rPr lang="de-DE" sz="1600" dirty="0" smtClean="0">
                <a:solidFill>
                  <a:srgbClr val="333333"/>
                </a:solidFill>
              </a:rPr>
              <a:t>Verbände</a:t>
            </a:r>
          </a:p>
          <a:p>
            <a:pPr marL="1168400" lvl="5" indent="0">
              <a:buNone/>
            </a:pPr>
            <a:r>
              <a:rPr lang="de-DE" sz="1600" dirty="0" smtClean="0">
                <a:solidFill>
                  <a:srgbClr val="333333"/>
                </a:solidFill>
              </a:rPr>
              <a:t>Vereine</a:t>
            </a:r>
          </a:p>
          <a:p>
            <a:pPr marL="1168400" lvl="5" indent="0">
              <a:buNone/>
            </a:pPr>
            <a:r>
              <a:rPr lang="de-DE" sz="1600" dirty="0" smtClean="0">
                <a:solidFill>
                  <a:srgbClr val="333333"/>
                </a:solidFill>
              </a:rPr>
              <a:t>Stiftungen</a:t>
            </a:r>
          </a:p>
          <a:p>
            <a:pPr marL="349250" lvl="5" indent="-285750">
              <a:buFont typeface="Arial" panose="020B0604020202020204" pitchFamily="34" charset="0"/>
              <a:buChar char="•"/>
            </a:pPr>
            <a:endParaRPr lang="de-DE" sz="1600" dirty="0">
              <a:solidFill>
                <a:srgbClr val="333333"/>
              </a:solidFill>
            </a:endParaRPr>
          </a:p>
          <a:p>
            <a:pPr marL="349250" lvl="3" indent="-285750">
              <a:buFont typeface="Arial" panose="020B0604020202020204" pitchFamily="34" charset="0"/>
              <a:buChar char="•"/>
            </a:pPr>
            <a:r>
              <a:rPr lang="de-DE" sz="1600" b="1" dirty="0">
                <a:solidFill>
                  <a:srgbClr val="333333"/>
                </a:solidFill>
              </a:rPr>
              <a:t>Oder </a:t>
            </a:r>
            <a:r>
              <a:rPr lang="de-DE" sz="1600" b="1" dirty="0" smtClean="0">
                <a:solidFill>
                  <a:srgbClr val="333333"/>
                </a:solidFill>
              </a:rPr>
              <a:t>anders:</a:t>
            </a:r>
          </a:p>
          <a:p>
            <a:pPr marL="444500" lvl="3" indent="0">
              <a:buNone/>
            </a:pPr>
            <a:r>
              <a:rPr lang="de-DE" sz="1600" b="1" dirty="0" smtClean="0">
                <a:solidFill>
                  <a:srgbClr val="C00000"/>
                </a:solidFill>
              </a:rPr>
              <a:t>Die DSGVO richtet sich an JEDEN, der außerhalb </a:t>
            </a:r>
            <a:r>
              <a:rPr lang="de-DE" sz="1600" b="1" dirty="0">
                <a:solidFill>
                  <a:srgbClr val="C00000"/>
                </a:solidFill>
              </a:rPr>
              <a:t>des rein privaten Bereichs </a:t>
            </a:r>
            <a:r>
              <a:rPr lang="de-DE" sz="1600" b="1" dirty="0" smtClean="0">
                <a:solidFill>
                  <a:srgbClr val="C00000"/>
                </a:solidFill>
              </a:rPr>
              <a:t>mit personenbezogenen Daten umgeht.</a:t>
            </a:r>
            <a:br>
              <a:rPr lang="de-DE" sz="1600" b="1" dirty="0" smtClean="0">
                <a:solidFill>
                  <a:srgbClr val="C00000"/>
                </a:solidFill>
              </a:rPr>
            </a:br>
            <a:endParaRPr lang="de-DE" sz="1600" b="1" dirty="0">
              <a:solidFill>
                <a:srgbClr val="C00000"/>
              </a:solidFill>
            </a:endParaRPr>
          </a:p>
        </p:txBody>
      </p:sp>
      <p:sp>
        <p:nvSpPr>
          <p:cNvPr id="2" name="Date Placeholder 1"/>
          <p:cNvSpPr>
            <a:spLocks noGrp="1"/>
          </p:cNvSpPr>
          <p:nvPr>
            <p:ph type="dt" sz="half" idx="14"/>
          </p:nvPr>
        </p:nvSpPr>
        <p:spPr>
          <a:xfrm>
            <a:off x="251520" y="6669302"/>
            <a:ext cx="2790000" cy="126000"/>
          </a:xfrm>
        </p:spPr>
        <p:txBody>
          <a:bodyPr/>
          <a:lstStyle/>
          <a:p>
            <a:r>
              <a:rPr lang="de-DE" smtClean="0"/>
              <a:t>www.ecovis.com</a:t>
            </a:r>
            <a:endParaRPr lang="de-DE" dirty="0"/>
          </a:p>
        </p:txBody>
      </p:sp>
      <p:sp>
        <p:nvSpPr>
          <p:cNvPr id="6" name="Footer Placeholder 5"/>
          <p:cNvSpPr>
            <a:spLocks noGrp="1"/>
          </p:cNvSpPr>
          <p:nvPr>
            <p:ph type="ftr" sz="quarter" idx="15"/>
          </p:nvPr>
        </p:nvSpPr>
        <p:spPr>
          <a:xfrm>
            <a:off x="3275856" y="6669302"/>
            <a:ext cx="3312368" cy="144074"/>
          </a:xfrm>
        </p:spPr>
        <p:txBody>
          <a:bodyPr/>
          <a:lstStyle/>
          <a:p>
            <a:r>
              <a:rPr lang="de-DE" smtClean="0"/>
              <a:t>Referentin: RA Marine Serebrjakova</a:t>
            </a:r>
            <a:endParaRPr lang="de-DE" dirty="0"/>
          </a:p>
        </p:txBody>
      </p:sp>
      <p:sp>
        <p:nvSpPr>
          <p:cNvPr id="5" name="Foliennummernplatzhalter 4"/>
          <p:cNvSpPr>
            <a:spLocks noGrp="1"/>
          </p:cNvSpPr>
          <p:nvPr>
            <p:ph type="sldNum" sz="quarter" idx="16"/>
          </p:nvPr>
        </p:nvSpPr>
        <p:spPr>
          <a:xfrm>
            <a:off x="8662080" y="6653626"/>
            <a:ext cx="230400" cy="151200"/>
          </a:xfrm>
        </p:spPr>
        <p:txBody>
          <a:bodyPr/>
          <a:lstStyle/>
          <a:p>
            <a:pPr algn="r"/>
            <a:fld id="{63FFF309-7B43-4697-A594-9877CC163A2D}" type="slidenum">
              <a:rPr lang="de-DE" smtClean="0"/>
              <a:pPr algn="r"/>
              <a:t>11</a:t>
            </a:fld>
            <a:endParaRPr lang="de-DE" dirty="0"/>
          </a:p>
        </p:txBody>
      </p:sp>
      <p:pic>
        <p:nvPicPr>
          <p:cNvPr id="3074"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3608" y="3289785"/>
            <a:ext cx="288032" cy="283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3608" y="3577817"/>
            <a:ext cx="288032" cy="283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3608" y="3865849"/>
            <a:ext cx="288032" cy="283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3608" y="4153881"/>
            <a:ext cx="288032" cy="283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1. Ein neues Datenschutzrecht? Musste das wirklich sein?!</a:t>
            </a:r>
          </a:p>
        </p:txBody>
      </p:sp>
    </p:spTree>
    <p:extLst>
      <p:ext uri="{BB962C8B-B14F-4D97-AF65-F5344CB8AC3E}">
        <p14:creationId xmlns:p14="http://schemas.microsoft.com/office/powerpoint/2010/main" val="2774625917"/>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128792" cy="792088"/>
          </a:xfrm>
        </p:spPr>
        <p:txBody>
          <a:bodyPr/>
          <a:lstStyle/>
          <a:p>
            <a:r>
              <a:rPr lang="de-DE" sz="2800" dirty="0" smtClean="0"/>
              <a:t>Anwendung der EU-DSGVO</a:t>
            </a:r>
            <a:endParaRPr lang="de-DE" sz="2800" dirty="0"/>
          </a:p>
        </p:txBody>
      </p:sp>
      <p:sp>
        <p:nvSpPr>
          <p:cNvPr id="8" name="Text Placeholder 7"/>
          <p:cNvSpPr>
            <a:spLocks noGrp="1"/>
          </p:cNvSpPr>
          <p:nvPr>
            <p:ph type="body" sz="quarter" idx="13"/>
          </p:nvPr>
        </p:nvSpPr>
        <p:spPr>
          <a:xfrm>
            <a:off x="251520" y="1276000"/>
            <a:ext cx="8136904" cy="352800"/>
          </a:xfrm>
        </p:spPr>
        <p:txBody>
          <a:bodyPr/>
          <a:lstStyle/>
          <a:p>
            <a:r>
              <a:rPr lang="de-DE" sz="1800" dirty="0" smtClean="0"/>
              <a:t>Sachlicher Anwendungsbereich</a:t>
            </a:r>
          </a:p>
          <a:p>
            <a:pPr marL="285750" lvl="1" indent="-285750">
              <a:buFontTx/>
              <a:buChar char="-"/>
            </a:pPr>
            <a:endParaRPr lang="de-DE" dirty="0" smtClean="0"/>
          </a:p>
          <a:p>
            <a:pPr marL="349250" lvl="3" indent="-285750">
              <a:buFont typeface="Arial" panose="020B0604020202020204" pitchFamily="34" charset="0"/>
              <a:buChar char="•"/>
            </a:pPr>
            <a:r>
              <a:rPr lang="de-DE" sz="1600" dirty="0">
                <a:solidFill>
                  <a:srgbClr val="333333"/>
                </a:solidFill>
              </a:rPr>
              <a:t>Personenbezogene Daten</a:t>
            </a:r>
          </a:p>
          <a:p>
            <a:pPr lvl="5" indent="-285750">
              <a:buFont typeface="Symbol" panose="05050102010706020507" pitchFamily="18" charset="2"/>
              <a:buChar char="-"/>
            </a:pPr>
            <a:r>
              <a:rPr lang="de-DE" dirty="0">
                <a:solidFill>
                  <a:srgbClr val="333333"/>
                </a:solidFill>
              </a:rPr>
              <a:t>Alle Informationen, die sich auf eine identifizierte oder identifizierbare </a:t>
            </a:r>
            <a:r>
              <a:rPr lang="de-DE" b="1" dirty="0" smtClean="0">
                <a:solidFill>
                  <a:srgbClr val="C00000"/>
                </a:solidFill>
              </a:rPr>
              <a:t>natürliche Person </a:t>
            </a:r>
            <a:r>
              <a:rPr lang="de-DE" dirty="0">
                <a:solidFill>
                  <a:srgbClr val="333333"/>
                </a:solidFill>
              </a:rPr>
              <a:t>beziehen</a:t>
            </a:r>
          </a:p>
          <a:p>
            <a:pPr lvl="5" indent="-285750">
              <a:buFont typeface="Symbol" panose="05050102010706020507" pitchFamily="18" charset="2"/>
              <a:buChar char="-"/>
            </a:pPr>
            <a:r>
              <a:rPr lang="de-DE" dirty="0">
                <a:solidFill>
                  <a:srgbClr val="333333"/>
                </a:solidFill>
              </a:rPr>
              <a:t>Bei juristischen </a:t>
            </a:r>
            <a:r>
              <a:rPr lang="de-DE" dirty="0" smtClean="0">
                <a:solidFill>
                  <a:srgbClr val="333333"/>
                </a:solidFill>
              </a:rPr>
              <a:t>Personen – B2B-Geschäft: </a:t>
            </a:r>
            <a:r>
              <a:rPr lang="de-DE" dirty="0">
                <a:solidFill>
                  <a:srgbClr val="333333"/>
                </a:solidFill>
              </a:rPr>
              <a:t>Ansprechpartner als nat. Personen bedenken</a:t>
            </a:r>
          </a:p>
          <a:p>
            <a:pPr marL="349250" lvl="3" indent="-285750">
              <a:buFont typeface="Arial" panose="020B0604020202020204" pitchFamily="34" charset="0"/>
              <a:buChar char="•"/>
            </a:pPr>
            <a:endParaRPr lang="de-DE" sz="1600" b="1" dirty="0">
              <a:solidFill>
                <a:srgbClr val="333333"/>
              </a:solidFill>
            </a:endParaRPr>
          </a:p>
          <a:p>
            <a:pPr marL="349250" lvl="3" indent="-285750">
              <a:buFont typeface="Arial" panose="020B0604020202020204" pitchFamily="34" charset="0"/>
              <a:buChar char="•"/>
            </a:pPr>
            <a:r>
              <a:rPr lang="de-DE" sz="1600" dirty="0" smtClean="0">
                <a:solidFill>
                  <a:schemeClr val="tx2"/>
                </a:solidFill>
              </a:rPr>
              <a:t>Ganz / teilweise automatisierte </a:t>
            </a:r>
            <a:r>
              <a:rPr lang="de-DE" sz="1600" dirty="0" smtClean="0">
                <a:solidFill>
                  <a:srgbClr val="333333"/>
                </a:solidFill>
              </a:rPr>
              <a:t>Verarbeitung personenbezogener Daten</a:t>
            </a:r>
          </a:p>
          <a:p>
            <a:pPr lvl="5" indent="-285750">
              <a:buFont typeface="Symbol" panose="05050102010706020507" pitchFamily="18" charset="2"/>
              <a:buChar char="-"/>
            </a:pPr>
            <a:r>
              <a:rPr lang="de-DE" dirty="0" smtClean="0">
                <a:solidFill>
                  <a:srgbClr val="333333"/>
                </a:solidFill>
              </a:rPr>
              <a:t>Jede Verarbeitung mittels EDV, d. h. PC, Netzwerk mit Server, Notebook, Smartphone, Tablet, Videokameras, Kopierer etc.</a:t>
            </a:r>
          </a:p>
          <a:p>
            <a:pPr marL="349250" lvl="3" indent="-285750">
              <a:buFontTx/>
              <a:buChar char="-"/>
            </a:pPr>
            <a:endParaRPr lang="de-DE" sz="1200" dirty="0" smtClean="0">
              <a:solidFill>
                <a:srgbClr val="333333"/>
              </a:solidFill>
            </a:endParaRPr>
          </a:p>
          <a:p>
            <a:pPr marL="349250" lvl="3" indent="-285750">
              <a:buFont typeface="Arial" panose="020B0604020202020204" pitchFamily="34" charset="0"/>
              <a:buChar char="•"/>
            </a:pPr>
            <a:r>
              <a:rPr lang="de-DE" sz="1600" dirty="0" smtClean="0">
                <a:solidFill>
                  <a:srgbClr val="333333"/>
                </a:solidFill>
              </a:rPr>
              <a:t>Nichtautomatisierte Verarbeitung personenbezogener Daten, die in einem </a:t>
            </a:r>
            <a:r>
              <a:rPr lang="de-DE" sz="1600" dirty="0" smtClean="0">
                <a:solidFill>
                  <a:srgbClr val="C00000"/>
                </a:solidFill>
              </a:rPr>
              <a:t>Dateisystem</a:t>
            </a:r>
            <a:r>
              <a:rPr lang="de-DE" sz="1600" dirty="0" smtClean="0">
                <a:solidFill>
                  <a:srgbClr val="333333"/>
                </a:solidFill>
              </a:rPr>
              <a:t> gespeichert sind oder gespeichert werden sollen</a:t>
            </a:r>
          </a:p>
          <a:p>
            <a:pPr lvl="5" indent="-285750">
              <a:buFont typeface="Symbol" panose="05050102010706020507" pitchFamily="18" charset="2"/>
              <a:buChar char="-"/>
            </a:pPr>
            <a:r>
              <a:rPr lang="de-DE" dirty="0" smtClean="0">
                <a:solidFill>
                  <a:srgbClr val="333333"/>
                </a:solidFill>
              </a:rPr>
              <a:t>Digitale Sammlungen personenbezogener Daten</a:t>
            </a:r>
          </a:p>
          <a:p>
            <a:pPr lvl="5" indent="-285750">
              <a:buFont typeface="Symbol" panose="05050102010706020507" pitchFamily="18" charset="2"/>
              <a:buChar char="-"/>
            </a:pPr>
            <a:r>
              <a:rPr lang="de-DE" dirty="0" smtClean="0">
                <a:solidFill>
                  <a:srgbClr val="333333"/>
                </a:solidFill>
              </a:rPr>
              <a:t>Auch analoge, manuelle Sammlungen (Akten), wenn gleichartiger innerer oder äußerer Aufbau, und Karteikarten</a:t>
            </a:r>
          </a:p>
          <a:p>
            <a:pPr marL="349250" lvl="3" indent="-285750">
              <a:buFontTx/>
              <a:buChar char="-"/>
            </a:pPr>
            <a:endParaRPr lang="de-DE" sz="1200" dirty="0" smtClean="0">
              <a:solidFill>
                <a:srgbClr val="333333"/>
              </a:solidFill>
            </a:endParaRPr>
          </a:p>
          <a:p>
            <a:pPr marL="349250" lvl="3" indent="-285750">
              <a:buFont typeface="Arial" panose="020B0604020202020204" pitchFamily="34" charset="0"/>
              <a:buChar char="•"/>
            </a:pPr>
            <a:r>
              <a:rPr lang="de-DE" sz="1600" dirty="0" smtClean="0">
                <a:solidFill>
                  <a:srgbClr val="333333"/>
                </a:solidFill>
              </a:rPr>
              <a:t>Ausschließlich persönliche oder familiäre Tätigkeiten nicht umfasst</a:t>
            </a:r>
            <a:endParaRPr lang="de-DE" sz="1600" dirty="0">
              <a:solidFill>
                <a:srgbClr val="333333"/>
              </a:solidFill>
            </a:endParaRPr>
          </a:p>
          <a:p>
            <a:pPr marL="1003300" lvl="5" indent="-285750">
              <a:buFont typeface="Arial" panose="020B0604020202020204" pitchFamily="34" charset="0"/>
              <a:buChar char="•"/>
            </a:pPr>
            <a:endParaRPr lang="de-DE" sz="1600" dirty="0">
              <a:solidFill>
                <a:srgbClr val="333333"/>
              </a:solidFill>
            </a:endParaRPr>
          </a:p>
          <a:p>
            <a:pPr marL="1003300" lvl="5" indent="-285750">
              <a:buFont typeface="Arial" panose="020B0604020202020204" pitchFamily="34" charset="0"/>
              <a:buChar char="•"/>
            </a:pPr>
            <a:endParaRPr lang="de-DE" sz="1600" dirty="0" smtClean="0">
              <a:solidFill>
                <a:srgbClr val="333333"/>
              </a:solidFill>
            </a:endParaRPr>
          </a:p>
        </p:txBody>
      </p:sp>
      <p:sp>
        <p:nvSpPr>
          <p:cNvPr id="2" name="Date Placeholder 1"/>
          <p:cNvSpPr>
            <a:spLocks noGrp="1"/>
          </p:cNvSpPr>
          <p:nvPr>
            <p:ph type="dt" sz="half" idx="14"/>
          </p:nvPr>
        </p:nvSpPr>
        <p:spPr>
          <a:xfrm>
            <a:off x="251520" y="6669302"/>
            <a:ext cx="2790000" cy="126000"/>
          </a:xfrm>
        </p:spPr>
        <p:txBody>
          <a:bodyPr/>
          <a:lstStyle/>
          <a:p>
            <a:r>
              <a:rPr lang="de-DE" smtClean="0"/>
              <a:t>www.ecovis.com</a:t>
            </a:r>
            <a:endParaRPr lang="de-DE" dirty="0"/>
          </a:p>
        </p:txBody>
      </p:sp>
      <p:sp>
        <p:nvSpPr>
          <p:cNvPr id="6" name="Footer Placeholder 5"/>
          <p:cNvSpPr>
            <a:spLocks noGrp="1"/>
          </p:cNvSpPr>
          <p:nvPr>
            <p:ph type="ftr" sz="quarter" idx="15"/>
          </p:nvPr>
        </p:nvSpPr>
        <p:spPr>
          <a:xfrm>
            <a:off x="3275856" y="6669302"/>
            <a:ext cx="3312368" cy="144074"/>
          </a:xfrm>
        </p:spPr>
        <p:txBody>
          <a:bodyPr/>
          <a:lstStyle/>
          <a:p>
            <a:r>
              <a:rPr lang="de-DE" smtClean="0"/>
              <a:t>Referentin: RA Marine Serebrjakova</a:t>
            </a:r>
            <a:endParaRPr lang="de-DE" dirty="0"/>
          </a:p>
        </p:txBody>
      </p:sp>
      <p:sp>
        <p:nvSpPr>
          <p:cNvPr id="5" name="Foliennummernplatzhalter 4"/>
          <p:cNvSpPr>
            <a:spLocks noGrp="1"/>
          </p:cNvSpPr>
          <p:nvPr>
            <p:ph type="sldNum" sz="quarter" idx="16"/>
          </p:nvPr>
        </p:nvSpPr>
        <p:spPr>
          <a:xfrm>
            <a:off x="8662080" y="6653626"/>
            <a:ext cx="230400" cy="151200"/>
          </a:xfrm>
        </p:spPr>
        <p:txBody>
          <a:bodyPr/>
          <a:lstStyle/>
          <a:p>
            <a:pPr algn="r"/>
            <a:fld id="{63FFF309-7B43-4697-A594-9877CC163A2D}" type="slidenum">
              <a:rPr lang="de-DE" smtClean="0"/>
              <a:pPr algn="r"/>
              <a:t>12</a:t>
            </a:fld>
            <a:endParaRPr lang="de-DE" dirty="0"/>
          </a:p>
        </p:txBody>
      </p:sp>
      <p:sp>
        <p:nvSpPr>
          <p:cNvPr id="9" name="Textfeld 8"/>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1. Ein neues Datenschutzrecht? Musste das wirklich sein?!</a:t>
            </a:r>
          </a:p>
        </p:txBody>
      </p:sp>
    </p:spTree>
    <p:extLst>
      <p:ext uri="{BB962C8B-B14F-4D97-AF65-F5344CB8AC3E}">
        <p14:creationId xmlns:p14="http://schemas.microsoft.com/office/powerpoint/2010/main" val="1577326830"/>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340768"/>
            <a:ext cx="7128792" cy="1440160"/>
          </a:xfrm>
        </p:spPr>
        <p:txBody>
          <a:bodyPr/>
          <a:lstStyle/>
          <a:p>
            <a:pPr marL="622300" indent="-622300"/>
            <a:r>
              <a:rPr lang="de-DE" sz="2800" dirty="0" smtClean="0"/>
              <a:t>2.   Und was bedeutet das jetzt für mich?</a:t>
            </a:r>
            <a:endParaRPr lang="de-DE" sz="2800" dirty="0"/>
          </a:p>
        </p:txBody>
      </p:sp>
      <p:sp>
        <p:nvSpPr>
          <p:cNvPr id="4" name="Datumsplatzhalter 3"/>
          <p:cNvSpPr>
            <a:spLocks noGrp="1"/>
          </p:cNvSpPr>
          <p:nvPr>
            <p:ph type="dt" sz="half" idx="14"/>
          </p:nvPr>
        </p:nvSpPr>
        <p:spPr>
          <a:xfrm>
            <a:off x="251520" y="6669302"/>
            <a:ext cx="2790000" cy="126000"/>
          </a:xfrm>
        </p:spPr>
        <p:txBody>
          <a:bodyPr/>
          <a:lstStyle/>
          <a:p>
            <a:r>
              <a:rPr lang="de-DE" smtClean="0">
                <a:solidFill>
                  <a:srgbClr val="FFFFFF"/>
                </a:solidFill>
              </a:rPr>
              <a:t>www.ecovis.com</a:t>
            </a:r>
            <a:endParaRPr dirty="0">
              <a:solidFill>
                <a:srgbClr val="FFFFFF"/>
              </a:solidFill>
            </a:endParaRPr>
          </a:p>
        </p:txBody>
      </p:sp>
      <p:sp>
        <p:nvSpPr>
          <p:cNvPr id="5" name="Fußzeilenplatzhalter 4"/>
          <p:cNvSpPr>
            <a:spLocks noGrp="1"/>
          </p:cNvSpPr>
          <p:nvPr>
            <p:ph type="ftr" sz="quarter" idx="15"/>
          </p:nvPr>
        </p:nvSpPr>
        <p:spPr>
          <a:xfrm>
            <a:off x="3275856" y="6669302"/>
            <a:ext cx="3312368" cy="144074"/>
          </a:xfrm>
        </p:spPr>
        <p:txBody>
          <a:bodyPr/>
          <a:lstStyle/>
          <a:p>
            <a:r>
              <a:rPr lang="de-DE" smtClean="0">
                <a:solidFill>
                  <a:srgbClr val="FFFFFF"/>
                </a:solidFill>
              </a:rPr>
              <a:t>Referentin: RA Marine Serebrjakova</a:t>
            </a:r>
            <a:endParaRPr dirty="0">
              <a:solidFill>
                <a:srgbClr val="FFFFFF"/>
              </a:solidFill>
            </a:endParaRPr>
          </a:p>
        </p:txBody>
      </p:sp>
      <p:sp>
        <p:nvSpPr>
          <p:cNvPr id="6" name="Foliennummernplatzhalter 5"/>
          <p:cNvSpPr>
            <a:spLocks noGrp="1"/>
          </p:cNvSpPr>
          <p:nvPr>
            <p:ph type="sldNum" sz="quarter" idx="16"/>
          </p:nvPr>
        </p:nvSpPr>
        <p:spPr>
          <a:xfrm>
            <a:off x="8662080" y="6653626"/>
            <a:ext cx="230400" cy="151200"/>
          </a:xfrm>
        </p:spPr>
        <p:txBody>
          <a:bodyPr/>
          <a:lstStyle/>
          <a:p>
            <a:fld id="{63FFF309-7B43-4697-A594-9877CC163A2D}" type="slidenum">
              <a:rPr>
                <a:solidFill>
                  <a:srgbClr val="FFFFFF"/>
                </a:solidFill>
              </a:rPr>
              <a:pPr/>
              <a:t>13</a:t>
            </a:fld>
            <a:endParaRPr dirty="0">
              <a:solidFill>
                <a:srgbClr val="FFFFFF"/>
              </a:solidFill>
            </a:endParaRPr>
          </a:p>
        </p:txBody>
      </p:sp>
      <p:sp>
        <p:nvSpPr>
          <p:cNvPr id="7" name="Titel 1"/>
          <p:cNvSpPr txBox="1">
            <a:spLocks/>
          </p:cNvSpPr>
          <p:nvPr/>
        </p:nvSpPr>
        <p:spPr>
          <a:xfrm>
            <a:off x="6228184" y="2852936"/>
            <a:ext cx="2376264" cy="3159968"/>
          </a:xfrm>
          <a:prstGeom prst="rect">
            <a:avLst/>
          </a:prstGeom>
        </p:spPr>
        <p:txBody>
          <a:bodyPr vert="horz" lIns="91440" tIns="45720" rIns="90000" bIns="45720" rtlCol="0" anchor="t" anchorCtr="0">
            <a:noAutofit/>
          </a:bodyPr>
          <a:lstStyle>
            <a:lvl1pPr algn="l" defTabSz="914400" rtl="0" eaLnBrk="1" latinLnBrk="0" hangingPunct="1">
              <a:spcBef>
                <a:spcPct val="0"/>
              </a:spcBef>
              <a:buNone/>
              <a:defRPr lang="de-DE" sz="2400" b="1" i="0" kern="1200" noProof="0" dirty="0">
                <a:solidFill>
                  <a:schemeClr val="accent4"/>
                </a:solidFill>
                <a:effectLst/>
                <a:latin typeface="Arial" panose="020B0604020202020204" pitchFamily="34" charset="0"/>
                <a:ea typeface="+mn-ea"/>
                <a:cs typeface="Arial" pitchFamily="34" charset="0"/>
              </a:defRPr>
            </a:lvl1pPr>
          </a:lstStyle>
          <a:p>
            <a:pPr marL="622300" indent="-622300" fontAlgn="auto">
              <a:lnSpc>
                <a:spcPct val="100000"/>
              </a:lnSpc>
              <a:spcAft>
                <a:spcPts val="0"/>
              </a:spcAft>
            </a:pPr>
            <a:r>
              <a:rPr lang="de-DE" sz="16600" dirty="0" smtClean="0"/>
              <a:t>?</a:t>
            </a:r>
            <a:endParaRPr lang="de-DE" sz="16600" dirty="0"/>
          </a:p>
        </p:txBody>
      </p:sp>
    </p:spTree>
    <p:extLst>
      <p:ext uri="{BB962C8B-B14F-4D97-AF65-F5344CB8AC3E}">
        <p14:creationId xmlns:p14="http://schemas.microsoft.com/office/powerpoint/2010/main" val="2133734671"/>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128792" cy="792088"/>
          </a:xfrm>
        </p:spPr>
        <p:txBody>
          <a:bodyPr/>
          <a:lstStyle/>
          <a:p>
            <a:r>
              <a:rPr lang="de-DE" sz="2800" dirty="0" smtClean="0"/>
              <a:t>Personalaufstockung</a:t>
            </a:r>
            <a:endParaRPr lang="de-DE" sz="2800" dirty="0"/>
          </a:p>
        </p:txBody>
      </p:sp>
      <p:sp>
        <p:nvSpPr>
          <p:cNvPr id="8" name="Text Placeholder 7"/>
          <p:cNvSpPr>
            <a:spLocks noGrp="1"/>
          </p:cNvSpPr>
          <p:nvPr>
            <p:ph type="body" sz="quarter" idx="13"/>
          </p:nvPr>
        </p:nvSpPr>
        <p:spPr>
          <a:xfrm>
            <a:off x="251520" y="1276000"/>
            <a:ext cx="8136904" cy="352800"/>
          </a:xfrm>
        </p:spPr>
        <p:txBody>
          <a:bodyPr/>
          <a:lstStyle/>
          <a:p>
            <a:pPr marL="285750" indent="-285750">
              <a:buFont typeface="Arial" panose="020B0604020202020204" pitchFamily="34" charset="0"/>
              <a:buChar char="•"/>
            </a:pPr>
            <a:r>
              <a:rPr lang="de-DE" sz="1600" dirty="0" smtClean="0"/>
              <a:t>Stellen Bundes-Datenschutzbeauftragte</a:t>
            </a:r>
          </a:p>
          <a:p>
            <a:pPr lvl="3" indent="0">
              <a:buNone/>
            </a:pPr>
            <a:endParaRPr lang="de-DE" dirty="0" smtClean="0"/>
          </a:p>
          <a:p>
            <a:pPr lvl="3" indent="0">
              <a:buNone/>
            </a:pPr>
            <a:endParaRPr lang="de-DE" dirty="0" smtClean="0"/>
          </a:p>
          <a:p>
            <a:pPr lvl="3" indent="0">
              <a:buNone/>
            </a:pPr>
            <a:endParaRPr lang="de-DE" dirty="0"/>
          </a:p>
          <a:p>
            <a:pPr lvl="3" indent="0">
              <a:buNone/>
            </a:pPr>
            <a:endParaRPr lang="de-DE" dirty="0" smtClean="0"/>
          </a:p>
          <a:p>
            <a:pPr marL="641350" lvl="3" indent="-285750">
              <a:buFontTx/>
              <a:buChar char="-"/>
            </a:pPr>
            <a:endParaRPr lang="de-DE" dirty="0" smtClean="0"/>
          </a:p>
          <a:p>
            <a:pPr marL="641350" lvl="3" indent="-285750">
              <a:buFontTx/>
              <a:buChar char="-"/>
            </a:pPr>
            <a:endParaRPr lang="de-DE" dirty="0"/>
          </a:p>
          <a:p>
            <a:pPr marL="641350" lvl="3" indent="-285750">
              <a:buFontTx/>
              <a:buChar char="-"/>
            </a:pPr>
            <a:endParaRPr lang="de-DE" sz="900" dirty="0" smtClean="0"/>
          </a:p>
          <a:p>
            <a:pPr marL="641350" lvl="3" indent="-285750">
              <a:buFontTx/>
              <a:buChar char="-"/>
            </a:pPr>
            <a:endParaRPr lang="de-DE" sz="500" dirty="0" smtClean="0"/>
          </a:p>
          <a:p>
            <a:pPr marL="285750" lvl="1" indent="-285750">
              <a:spcBef>
                <a:spcPts val="1200"/>
              </a:spcBef>
              <a:buFont typeface="Arial" panose="020B0604020202020204" pitchFamily="34" charset="0"/>
              <a:buChar char="•"/>
            </a:pPr>
            <a:r>
              <a:rPr lang="de-DE" sz="1600" b="1" dirty="0" smtClean="0"/>
              <a:t>Personalbedarf Landes-Datenschutzbeauftragte</a:t>
            </a:r>
          </a:p>
          <a:p>
            <a:pPr marL="641350" lvl="3" indent="-285750">
              <a:buFontTx/>
              <a:buChar char="-"/>
            </a:pPr>
            <a:endParaRPr lang="de-DE" dirty="0" smtClean="0"/>
          </a:p>
          <a:p>
            <a:pPr marL="641350" lvl="3" indent="-285750">
              <a:spcAft>
                <a:spcPts val="384"/>
              </a:spcAft>
              <a:buFont typeface="Arial" panose="020B0604020202020204" pitchFamily="34" charset="0"/>
              <a:buChar char="•"/>
            </a:pPr>
            <a:r>
              <a:rPr lang="de-DE" sz="1600" dirty="0" smtClean="0"/>
              <a:t>Je nach Bundesland </a:t>
            </a:r>
            <a:r>
              <a:rPr lang="de-DE" sz="1600" dirty="0"/>
              <a:t>zwischen 24 und 33 Stellen</a:t>
            </a:r>
          </a:p>
          <a:p>
            <a:pPr marL="641350" lvl="3" indent="-285750">
              <a:spcBef>
                <a:spcPts val="0"/>
              </a:spcBef>
              <a:buFont typeface="Arial" panose="020B0604020202020204" pitchFamily="34" charset="0"/>
              <a:buChar char="•"/>
            </a:pPr>
            <a:r>
              <a:rPr lang="de-DE" sz="1600" dirty="0"/>
              <a:t>Stand der Bewilligung in den </a:t>
            </a:r>
            <a:r>
              <a:rPr lang="de-DE" sz="1600" dirty="0" smtClean="0"/>
              <a:t>Haushaltsverhandlungen (2017 / 2018):</a:t>
            </a:r>
          </a:p>
          <a:p>
            <a:pPr lvl="3" indent="0">
              <a:spcBef>
                <a:spcPts val="0"/>
              </a:spcBef>
              <a:buNone/>
            </a:pPr>
            <a:endParaRPr lang="de-DE" sz="1100" dirty="0"/>
          </a:p>
          <a:p>
            <a:pPr marL="1003300" lvl="5" indent="-285750">
              <a:spcBef>
                <a:spcPts val="0"/>
              </a:spcBef>
              <a:buFont typeface="Symbol" panose="05050102010706020507" pitchFamily="18" charset="2"/>
              <a:buChar char="-"/>
              <a:tabLst>
                <a:tab pos="5651500" algn="l"/>
              </a:tabLst>
            </a:pPr>
            <a:r>
              <a:rPr lang="de-DE" dirty="0" smtClean="0">
                <a:solidFill>
                  <a:schemeClr val="accent4"/>
                </a:solidFill>
              </a:rPr>
              <a:t>Sachsen-Anhalt</a:t>
            </a:r>
            <a:r>
              <a:rPr lang="de-DE" dirty="0">
                <a:solidFill>
                  <a:schemeClr val="accent4"/>
                </a:solidFill>
              </a:rPr>
              <a:t>	</a:t>
            </a:r>
            <a:r>
              <a:rPr lang="de-DE" dirty="0" smtClean="0">
                <a:solidFill>
                  <a:schemeClr val="accent4"/>
                </a:solidFill>
              </a:rPr>
              <a:t>2 </a:t>
            </a:r>
            <a:r>
              <a:rPr lang="de-DE" dirty="0">
                <a:solidFill>
                  <a:schemeClr val="accent4"/>
                </a:solidFill>
              </a:rPr>
              <a:t>/ 2 (beantragt 16</a:t>
            </a:r>
            <a:r>
              <a:rPr lang="de-DE" dirty="0" smtClean="0">
                <a:solidFill>
                  <a:schemeClr val="accent4"/>
                </a:solidFill>
              </a:rPr>
              <a:t>)</a:t>
            </a:r>
          </a:p>
          <a:p>
            <a:pPr marL="1003300" lvl="5" indent="-285750">
              <a:buFont typeface="Symbol" panose="05050102010706020507" pitchFamily="18" charset="2"/>
              <a:buChar char="-"/>
              <a:tabLst>
                <a:tab pos="5651500" algn="l"/>
              </a:tabLst>
            </a:pPr>
            <a:r>
              <a:rPr lang="de-DE" dirty="0" smtClean="0">
                <a:solidFill>
                  <a:schemeClr val="accent4"/>
                </a:solidFill>
              </a:rPr>
              <a:t>Schleswig-Holstein	4</a:t>
            </a:r>
            <a:endParaRPr lang="de-DE" dirty="0">
              <a:solidFill>
                <a:schemeClr val="accent4"/>
              </a:solidFill>
            </a:endParaRPr>
          </a:p>
          <a:p>
            <a:pPr marL="1003300" lvl="5" indent="-285750">
              <a:buFont typeface="Symbol" panose="05050102010706020507" pitchFamily="18" charset="2"/>
              <a:buChar char="-"/>
              <a:tabLst>
                <a:tab pos="5651500" algn="l"/>
              </a:tabLst>
            </a:pPr>
            <a:r>
              <a:rPr lang="de-DE" dirty="0">
                <a:solidFill>
                  <a:schemeClr val="accent4"/>
                </a:solidFill>
              </a:rPr>
              <a:t>Brandenburg	</a:t>
            </a:r>
            <a:r>
              <a:rPr lang="de-DE" dirty="0" smtClean="0">
                <a:solidFill>
                  <a:schemeClr val="accent4"/>
                </a:solidFill>
              </a:rPr>
              <a:t>8      </a:t>
            </a:r>
            <a:r>
              <a:rPr lang="de-DE" dirty="0">
                <a:solidFill>
                  <a:schemeClr val="accent4"/>
                </a:solidFill>
              </a:rPr>
              <a:t>(beantragt 15)</a:t>
            </a:r>
          </a:p>
          <a:p>
            <a:pPr marL="1003300" lvl="5" indent="-285750">
              <a:buFont typeface="Symbol" panose="05050102010706020507" pitchFamily="18" charset="2"/>
              <a:buChar char="-"/>
              <a:tabLst>
                <a:tab pos="5651500" algn="l"/>
              </a:tabLst>
            </a:pPr>
            <a:r>
              <a:rPr lang="de-DE" dirty="0">
                <a:solidFill>
                  <a:schemeClr val="accent4"/>
                </a:solidFill>
              </a:rPr>
              <a:t>Rheinland-Pfalz / Schleswig-Holstein	</a:t>
            </a:r>
            <a:r>
              <a:rPr lang="de-DE" dirty="0" smtClean="0">
                <a:solidFill>
                  <a:schemeClr val="accent4"/>
                </a:solidFill>
              </a:rPr>
              <a:t>4      </a:t>
            </a:r>
            <a:r>
              <a:rPr lang="de-DE" dirty="0">
                <a:solidFill>
                  <a:schemeClr val="accent4"/>
                </a:solidFill>
              </a:rPr>
              <a:t>(beantragt 10</a:t>
            </a:r>
            <a:r>
              <a:rPr lang="de-DE" dirty="0" smtClean="0">
                <a:solidFill>
                  <a:schemeClr val="accent4"/>
                </a:solidFill>
              </a:rPr>
              <a:t>)</a:t>
            </a:r>
          </a:p>
          <a:p>
            <a:pPr marL="1003300" lvl="5" indent="-285750">
              <a:buFont typeface="Symbol" panose="05050102010706020507" pitchFamily="18" charset="2"/>
              <a:buChar char="-"/>
              <a:tabLst>
                <a:tab pos="5651500" algn="l"/>
              </a:tabLst>
            </a:pPr>
            <a:r>
              <a:rPr lang="de-DE" dirty="0" smtClean="0">
                <a:solidFill>
                  <a:schemeClr val="accent4"/>
                </a:solidFill>
              </a:rPr>
              <a:t>Bayern (Landesamt für Datenschutzaufsicht)	4      (beantragt   7)</a:t>
            </a:r>
            <a:endParaRPr lang="de-DE" dirty="0">
              <a:solidFill>
                <a:schemeClr val="accent4"/>
              </a:solidFill>
            </a:endParaRPr>
          </a:p>
          <a:p>
            <a:pPr marL="1003300" lvl="5" indent="-285750">
              <a:buFont typeface="Symbol" panose="05050102010706020507" pitchFamily="18" charset="2"/>
              <a:buChar char="-"/>
              <a:tabLst>
                <a:tab pos="5651500" algn="l"/>
              </a:tabLst>
            </a:pPr>
            <a:r>
              <a:rPr lang="de-DE" dirty="0" smtClean="0">
                <a:solidFill>
                  <a:schemeClr val="accent4"/>
                </a:solidFill>
              </a:rPr>
              <a:t>Bayern (Bayerischer Landesdatenschutzbeauftragter)	3 / 3</a:t>
            </a:r>
          </a:p>
        </p:txBody>
      </p:sp>
      <p:sp>
        <p:nvSpPr>
          <p:cNvPr id="2" name="Date Placeholder 1"/>
          <p:cNvSpPr>
            <a:spLocks noGrp="1"/>
          </p:cNvSpPr>
          <p:nvPr>
            <p:ph type="dt" sz="half" idx="14"/>
          </p:nvPr>
        </p:nvSpPr>
        <p:spPr>
          <a:xfrm>
            <a:off x="251520" y="6669302"/>
            <a:ext cx="2790000" cy="126000"/>
          </a:xfrm>
        </p:spPr>
        <p:txBody>
          <a:bodyPr/>
          <a:lstStyle/>
          <a:p>
            <a:r>
              <a:rPr lang="de-DE" smtClean="0"/>
              <a:t>www.ecovis.com</a:t>
            </a:r>
            <a:endParaRPr lang="de-DE" dirty="0"/>
          </a:p>
        </p:txBody>
      </p:sp>
      <p:sp>
        <p:nvSpPr>
          <p:cNvPr id="6" name="Footer Placeholder 5"/>
          <p:cNvSpPr>
            <a:spLocks noGrp="1"/>
          </p:cNvSpPr>
          <p:nvPr>
            <p:ph type="ftr" sz="quarter" idx="15"/>
          </p:nvPr>
        </p:nvSpPr>
        <p:spPr>
          <a:xfrm>
            <a:off x="3275856" y="6669302"/>
            <a:ext cx="3312368" cy="144074"/>
          </a:xfrm>
        </p:spPr>
        <p:txBody>
          <a:bodyPr/>
          <a:lstStyle/>
          <a:p>
            <a:r>
              <a:rPr lang="de-DE" smtClean="0"/>
              <a:t>Referentin: RA Marine Serebrjakova</a:t>
            </a:r>
            <a:endParaRPr lang="de-DE" dirty="0"/>
          </a:p>
        </p:txBody>
      </p:sp>
      <p:sp>
        <p:nvSpPr>
          <p:cNvPr id="5" name="Foliennummernplatzhalter 4"/>
          <p:cNvSpPr>
            <a:spLocks noGrp="1"/>
          </p:cNvSpPr>
          <p:nvPr>
            <p:ph type="sldNum" sz="quarter" idx="16"/>
          </p:nvPr>
        </p:nvSpPr>
        <p:spPr>
          <a:xfrm>
            <a:off x="8662080" y="6653626"/>
            <a:ext cx="230400" cy="151200"/>
          </a:xfrm>
        </p:spPr>
        <p:txBody>
          <a:bodyPr/>
          <a:lstStyle/>
          <a:p>
            <a:pPr algn="r"/>
            <a:fld id="{63FFF309-7B43-4697-A594-9877CC163A2D}" type="slidenum">
              <a:rPr lang="de-DE" smtClean="0"/>
              <a:pPr algn="r"/>
              <a:t>14</a:t>
            </a:fld>
            <a:endParaRPr lang="de-DE" dirty="0"/>
          </a:p>
        </p:txBody>
      </p:sp>
      <p:sp>
        <p:nvSpPr>
          <p:cNvPr id="11" name="Textfeld 10"/>
          <p:cNvSpPr txBox="1"/>
          <p:nvPr/>
        </p:nvSpPr>
        <p:spPr>
          <a:xfrm>
            <a:off x="4090534" y="2636912"/>
            <a:ext cx="2497690" cy="258532"/>
          </a:xfrm>
          <a:prstGeom prst="rect">
            <a:avLst/>
          </a:prstGeom>
          <a:noFill/>
        </p:spPr>
        <p:txBody>
          <a:bodyPr wrap="square" rtlCol="0">
            <a:spAutoFit/>
          </a:bodyPr>
          <a:lstStyle/>
          <a:p>
            <a:r>
              <a:rPr lang="de-DE" sz="1200" cap="all" dirty="0" smtClean="0">
                <a:solidFill>
                  <a:schemeClr val="bg1"/>
                </a:solidFill>
                <a:latin typeface="Arial" panose="020B0604020202020204" pitchFamily="34" charset="0"/>
                <a:cs typeface="Arial" pitchFamily="34" charset="0"/>
              </a:rPr>
              <a:t>Anfang	              Ende</a:t>
            </a:r>
          </a:p>
        </p:txBody>
      </p:sp>
      <p:grpSp>
        <p:nvGrpSpPr>
          <p:cNvPr id="18" name="Gruppieren 17"/>
          <p:cNvGrpSpPr/>
          <p:nvPr/>
        </p:nvGrpSpPr>
        <p:grpSpPr>
          <a:xfrm>
            <a:off x="323528" y="836712"/>
            <a:ext cx="8208912" cy="3168352"/>
            <a:chOff x="-1093969" y="949176"/>
            <a:chExt cx="8762315" cy="3415928"/>
          </a:xfrm>
        </p:grpSpPr>
        <p:graphicFrame>
          <p:nvGraphicFramePr>
            <p:cNvPr id="3" name="Diagramm 2"/>
            <p:cNvGraphicFramePr/>
            <p:nvPr>
              <p:extLst>
                <p:ext uri="{D42A27DB-BD31-4B8C-83A1-F6EECF244321}">
                  <p14:modId xmlns:p14="http://schemas.microsoft.com/office/powerpoint/2010/main" val="1489480196"/>
                </p:ext>
              </p:extLst>
            </p:nvPr>
          </p:nvGraphicFramePr>
          <p:xfrm>
            <a:off x="827586" y="949176"/>
            <a:ext cx="6840760" cy="3415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p:cNvSpPr txBox="1"/>
            <p:nvPr/>
          </p:nvSpPr>
          <p:spPr>
            <a:xfrm>
              <a:off x="1979712" y="2511304"/>
              <a:ext cx="1341325" cy="341632"/>
            </a:xfrm>
            <a:prstGeom prst="rect">
              <a:avLst/>
            </a:prstGeom>
            <a:noFill/>
          </p:spPr>
          <p:txBody>
            <a:bodyPr wrap="square" rtlCol="0">
              <a:spAutoFit/>
            </a:bodyPr>
            <a:lstStyle/>
            <a:p>
              <a:r>
                <a:rPr lang="de-DE" sz="1800" b="1" dirty="0" smtClean="0">
                  <a:solidFill>
                    <a:schemeClr val="bg1"/>
                  </a:solidFill>
                  <a:latin typeface="Arial" panose="020B0604020202020204" pitchFamily="34" charset="0"/>
                  <a:cs typeface="Arial" pitchFamily="34" charset="0"/>
                </a:rPr>
                <a:t>2014</a:t>
              </a:r>
            </a:p>
          </p:txBody>
        </p:sp>
        <p:sp>
          <p:nvSpPr>
            <p:cNvPr id="9" name="Textfeld 8"/>
            <p:cNvSpPr txBox="1"/>
            <p:nvPr/>
          </p:nvSpPr>
          <p:spPr>
            <a:xfrm>
              <a:off x="4572000" y="2511304"/>
              <a:ext cx="1341325" cy="341632"/>
            </a:xfrm>
            <a:prstGeom prst="rect">
              <a:avLst/>
            </a:prstGeom>
            <a:noFill/>
          </p:spPr>
          <p:txBody>
            <a:bodyPr wrap="square" rtlCol="0">
              <a:spAutoFit/>
            </a:bodyPr>
            <a:lstStyle/>
            <a:p>
              <a:pPr algn="ctr"/>
              <a:r>
                <a:rPr lang="de-DE" sz="1800" b="1" dirty="0" smtClean="0">
                  <a:solidFill>
                    <a:schemeClr val="bg1"/>
                  </a:solidFill>
                  <a:latin typeface="Arial" panose="020B0604020202020204" pitchFamily="34" charset="0"/>
                  <a:cs typeface="Arial" pitchFamily="34" charset="0"/>
                </a:rPr>
                <a:t>2017</a:t>
              </a:r>
            </a:p>
          </p:txBody>
        </p:sp>
        <p:sp>
          <p:nvSpPr>
            <p:cNvPr id="12" name="Textfeld 11"/>
            <p:cNvSpPr txBox="1"/>
            <p:nvPr/>
          </p:nvSpPr>
          <p:spPr>
            <a:xfrm>
              <a:off x="-1093969" y="2098850"/>
              <a:ext cx="1844698" cy="1144801"/>
            </a:xfrm>
            <a:prstGeom prst="rect">
              <a:avLst/>
            </a:prstGeom>
            <a:noFill/>
          </p:spPr>
          <p:txBody>
            <a:bodyPr wrap="square" rtlCol="0">
              <a:spAutoFit/>
            </a:bodyPr>
            <a:lstStyle/>
            <a:p>
              <a:pPr algn="ctr">
                <a:lnSpc>
                  <a:spcPct val="150000"/>
                </a:lnSpc>
              </a:pPr>
              <a:r>
                <a:rPr lang="de-DE" b="1" dirty="0" smtClean="0">
                  <a:solidFill>
                    <a:schemeClr val="tx2"/>
                  </a:solidFill>
                  <a:latin typeface="Arial" panose="020B0604020202020204" pitchFamily="34" charset="0"/>
                  <a:cs typeface="Arial" pitchFamily="34" charset="0"/>
                </a:rPr>
                <a:t>Eingestellt werden Juristen und IT-Fachleute</a:t>
              </a:r>
            </a:p>
          </p:txBody>
        </p:sp>
        <p:sp>
          <p:nvSpPr>
            <p:cNvPr id="14" name="Textfeld 13"/>
            <p:cNvSpPr txBox="1"/>
            <p:nvPr/>
          </p:nvSpPr>
          <p:spPr>
            <a:xfrm>
              <a:off x="3978945" y="2738420"/>
              <a:ext cx="2808312" cy="258532"/>
            </a:xfrm>
            <a:prstGeom prst="rect">
              <a:avLst/>
            </a:prstGeom>
            <a:noFill/>
          </p:spPr>
          <p:txBody>
            <a:bodyPr wrap="square" rtlCol="0">
              <a:spAutoFit/>
            </a:bodyPr>
            <a:lstStyle/>
            <a:p>
              <a:r>
                <a:rPr lang="de-DE" sz="1200" dirty="0" smtClean="0">
                  <a:solidFill>
                    <a:schemeClr val="bg1"/>
                  </a:solidFill>
                  <a:latin typeface="Arial" panose="020B0604020202020204" pitchFamily="34" charset="0"/>
                  <a:cs typeface="Arial" pitchFamily="34" charset="0"/>
                </a:rPr>
                <a:t>ANFANG	               ENDE</a:t>
              </a:r>
            </a:p>
          </p:txBody>
        </p:sp>
        <p:sp>
          <p:nvSpPr>
            <p:cNvPr id="15" name="Textfeld 14"/>
            <p:cNvSpPr txBox="1"/>
            <p:nvPr/>
          </p:nvSpPr>
          <p:spPr>
            <a:xfrm>
              <a:off x="1691680" y="3068960"/>
              <a:ext cx="1296144" cy="535531"/>
            </a:xfrm>
            <a:prstGeom prst="rect">
              <a:avLst/>
            </a:prstGeom>
            <a:noFill/>
          </p:spPr>
          <p:txBody>
            <a:bodyPr wrap="square" rtlCol="0">
              <a:spAutoFit/>
            </a:bodyPr>
            <a:lstStyle/>
            <a:p>
              <a:pPr algn="ctr"/>
              <a:r>
                <a:rPr lang="de-DE" dirty="0" smtClean="0">
                  <a:solidFill>
                    <a:schemeClr val="accent4"/>
                  </a:solidFill>
                  <a:latin typeface="Arial" panose="020B0604020202020204" pitchFamily="34" charset="0"/>
                  <a:cs typeface="Arial" pitchFamily="34" charset="0"/>
                </a:rPr>
                <a:t>85</a:t>
              </a:r>
            </a:p>
            <a:p>
              <a:pPr algn="ctr"/>
              <a:r>
                <a:rPr lang="de-DE" dirty="0" smtClean="0">
                  <a:solidFill>
                    <a:schemeClr val="accent4"/>
                  </a:solidFill>
                  <a:latin typeface="Arial" panose="020B0604020202020204" pitchFamily="34" charset="0"/>
                  <a:cs typeface="Arial" pitchFamily="34" charset="0"/>
                </a:rPr>
                <a:t>Personen</a:t>
              </a:r>
            </a:p>
          </p:txBody>
        </p:sp>
        <p:sp>
          <p:nvSpPr>
            <p:cNvPr id="16" name="Textfeld 15"/>
            <p:cNvSpPr txBox="1"/>
            <p:nvPr/>
          </p:nvSpPr>
          <p:spPr>
            <a:xfrm>
              <a:off x="3748358" y="3068960"/>
              <a:ext cx="1296144" cy="535531"/>
            </a:xfrm>
            <a:prstGeom prst="rect">
              <a:avLst/>
            </a:prstGeom>
            <a:noFill/>
          </p:spPr>
          <p:txBody>
            <a:bodyPr wrap="square" rtlCol="0">
              <a:spAutoFit/>
            </a:bodyPr>
            <a:lstStyle/>
            <a:p>
              <a:pPr algn="ctr"/>
              <a:r>
                <a:rPr lang="de-DE" dirty="0" smtClean="0">
                  <a:solidFill>
                    <a:schemeClr val="accent4"/>
                  </a:solidFill>
                  <a:latin typeface="Arial" panose="020B0604020202020204" pitchFamily="34" charset="0"/>
                  <a:cs typeface="Arial" pitchFamily="34" charset="0"/>
                </a:rPr>
                <a:t>111</a:t>
              </a:r>
            </a:p>
            <a:p>
              <a:pPr algn="ctr"/>
              <a:r>
                <a:rPr lang="de-DE" dirty="0" smtClean="0">
                  <a:solidFill>
                    <a:schemeClr val="accent4"/>
                  </a:solidFill>
                  <a:latin typeface="Arial" panose="020B0604020202020204" pitchFamily="34" charset="0"/>
                  <a:cs typeface="Arial" pitchFamily="34" charset="0"/>
                </a:rPr>
                <a:t>Personen</a:t>
              </a:r>
            </a:p>
          </p:txBody>
        </p:sp>
        <p:sp>
          <p:nvSpPr>
            <p:cNvPr id="17" name="Textfeld 16"/>
            <p:cNvSpPr txBox="1"/>
            <p:nvPr/>
          </p:nvSpPr>
          <p:spPr>
            <a:xfrm>
              <a:off x="5285607" y="3068960"/>
              <a:ext cx="1296144" cy="535531"/>
            </a:xfrm>
            <a:prstGeom prst="rect">
              <a:avLst/>
            </a:prstGeom>
            <a:noFill/>
          </p:spPr>
          <p:txBody>
            <a:bodyPr wrap="square" rtlCol="0">
              <a:spAutoFit/>
            </a:bodyPr>
            <a:lstStyle/>
            <a:p>
              <a:pPr algn="ctr"/>
              <a:r>
                <a:rPr lang="de-DE" dirty="0" smtClean="0">
                  <a:solidFill>
                    <a:schemeClr val="accent4"/>
                  </a:solidFill>
                  <a:latin typeface="Arial" panose="020B0604020202020204" pitchFamily="34" charset="0"/>
                  <a:cs typeface="Arial" pitchFamily="34" charset="0"/>
                </a:rPr>
                <a:t>160</a:t>
              </a:r>
            </a:p>
            <a:p>
              <a:pPr algn="ctr"/>
              <a:r>
                <a:rPr lang="de-DE" dirty="0" smtClean="0">
                  <a:solidFill>
                    <a:schemeClr val="accent4"/>
                  </a:solidFill>
                  <a:latin typeface="Arial" panose="020B0604020202020204" pitchFamily="34" charset="0"/>
                  <a:cs typeface="Arial" pitchFamily="34" charset="0"/>
                </a:rPr>
                <a:t>Personen</a:t>
              </a:r>
            </a:p>
          </p:txBody>
        </p:sp>
      </p:grpSp>
      <p:sp>
        <p:nvSpPr>
          <p:cNvPr id="19" name="Textfeld 18"/>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2. Und was bedeutet das jetzt für mich?</a:t>
            </a:r>
          </a:p>
        </p:txBody>
      </p:sp>
    </p:spTree>
    <p:extLst>
      <p:ext uri="{BB962C8B-B14F-4D97-AF65-F5344CB8AC3E}">
        <p14:creationId xmlns:p14="http://schemas.microsoft.com/office/powerpoint/2010/main" val="35006859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6" end="1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7" end="1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8" end="1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www.ecovis.com</a:t>
            </a:r>
            <a:endParaRPr lang="de-DE" dirty="0"/>
          </a:p>
        </p:txBody>
      </p:sp>
      <p:sp>
        <p:nvSpPr>
          <p:cNvPr id="5" name="Fußzeilenplatzhalter 4"/>
          <p:cNvSpPr>
            <a:spLocks noGrp="1"/>
          </p:cNvSpPr>
          <p:nvPr>
            <p:ph type="ftr" sz="quarter" idx="15"/>
          </p:nvPr>
        </p:nvSpPr>
        <p:spPr/>
        <p:txBody>
          <a:bodyPr/>
          <a:lstStyle/>
          <a:p>
            <a:r>
              <a:rPr lang="de-DE" smtClean="0"/>
              <a:t>Referentin: RA Marine Serebrjakova</a:t>
            </a:r>
            <a:endParaRPr lang="de-DE" dirty="0"/>
          </a:p>
        </p:txBody>
      </p:sp>
      <p:sp>
        <p:nvSpPr>
          <p:cNvPr id="6" name="Foliennummernplatzhalter 5"/>
          <p:cNvSpPr>
            <a:spLocks noGrp="1"/>
          </p:cNvSpPr>
          <p:nvPr>
            <p:ph type="sldNum" sz="quarter" idx="16"/>
          </p:nvPr>
        </p:nvSpPr>
        <p:spPr/>
        <p:txBody>
          <a:bodyPr/>
          <a:lstStyle/>
          <a:p>
            <a:fld id="{63FFF309-7B43-4697-A594-9877CC163A2D}" type="slidenum">
              <a:rPr lang="de-DE" smtClean="0"/>
              <a:pPr/>
              <a:t>15</a:t>
            </a:fld>
            <a:endParaRPr lang="de-DE"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764704"/>
            <a:ext cx="8496944"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bwMode="auto">
          <a:xfrm>
            <a:off x="6804247" y="4293096"/>
            <a:ext cx="2016225" cy="1872208"/>
          </a:xfrm>
          <a:prstGeom prst="ellipse">
            <a:avLst/>
          </a:prstGeom>
          <a:solidFill>
            <a:srgbClr val="FF5050"/>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Tx/>
              <a:buNone/>
              <a:tabLst/>
            </a:pPr>
            <a:r>
              <a:rPr lang="de-DE" b="1" dirty="0" smtClean="0">
                <a:solidFill>
                  <a:schemeClr val="tx1"/>
                </a:solidFill>
                <a:latin typeface="Arial" panose="020B0604020202020204" pitchFamily="34" charset="0"/>
                <a:cs typeface="Arial" pitchFamily="34" charset="0"/>
              </a:rPr>
              <a:t>Das </a:t>
            </a:r>
            <a:r>
              <a:rPr lang="de-DE" b="1" dirty="0" err="1" smtClean="0">
                <a:solidFill>
                  <a:schemeClr val="tx1"/>
                </a:solidFill>
                <a:latin typeface="Arial" panose="020B0604020202020204" pitchFamily="34" charset="0"/>
                <a:cs typeface="Arial" pitchFamily="34" charset="0"/>
              </a:rPr>
              <a:t>Petzeformular</a:t>
            </a:r>
            <a:endParaRPr lang="de-DE" b="1" dirty="0" smtClean="0">
              <a:solidFill>
                <a:schemeClr val="tx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4145320397"/>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340768"/>
            <a:ext cx="7128792" cy="1440160"/>
          </a:xfrm>
        </p:spPr>
        <p:txBody>
          <a:bodyPr/>
          <a:lstStyle/>
          <a:p>
            <a:pPr marL="622300" indent="-622300"/>
            <a:r>
              <a:rPr lang="de-DE" sz="2800" dirty="0" smtClean="0"/>
              <a:t>3.   Ändert sich denn überhaupt etwas?</a:t>
            </a:r>
            <a:endParaRPr lang="de-DE" sz="2800" dirty="0"/>
          </a:p>
        </p:txBody>
      </p:sp>
      <p:sp>
        <p:nvSpPr>
          <p:cNvPr id="4" name="Datumsplatzhalter 3"/>
          <p:cNvSpPr>
            <a:spLocks noGrp="1"/>
          </p:cNvSpPr>
          <p:nvPr>
            <p:ph type="dt" sz="half" idx="14"/>
          </p:nvPr>
        </p:nvSpPr>
        <p:spPr>
          <a:xfrm>
            <a:off x="251520" y="6669302"/>
            <a:ext cx="2790000" cy="126000"/>
          </a:xfrm>
        </p:spPr>
        <p:txBody>
          <a:bodyPr/>
          <a:lstStyle/>
          <a:p>
            <a:r>
              <a:rPr lang="de-DE" smtClean="0">
                <a:solidFill>
                  <a:srgbClr val="FFFFFF"/>
                </a:solidFill>
              </a:rPr>
              <a:t>www.ecovis.com</a:t>
            </a:r>
            <a:endParaRPr dirty="0">
              <a:solidFill>
                <a:srgbClr val="FFFFFF"/>
              </a:solidFill>
            </a:endParaRPr>
          </a:p>
        </p:txBody>
      </p:sp>
      <p:sp>
        <p:nvSpPr>
          <p:cNvPr id="5" name="Fußzeilenplatzhalter 4"/>
          <p:cNvSpPr>
            <a:spLocks noGrp="1"/>
          </p:cNvSpPr>
          <p:nvPr>
            <p:ph type="ftr" sz="quarter" idx="15"/>
          </p:nvPr>
        </p:nvSpPr>
        <p:spPr>
          <a:xfrm>
            <a:off x="3275856" y="6669302"/>
            <a:ext cx="3312368" cy="144074"/>
          </a:xfrm>
        </p:spPr>
        <p:txBody>
          <a:bodyPr/>
          <a:lstStyle/>
          <a:p>
            <a:r>
              <a:rPr lang="de-DE" smtClean="0">
                <a:solidFill>
                  <a:srgbClr val="FFFFFF"/>
                </a:solidFill>
              </a:rPr>
              <a:t>Referentin: RA Marine Serebrjakova</a:t>
            </a:r>
            <a:endParaRPr dirty="0">
              <a:solidFill>
                <a:srgbClr val="FFFFFF"/>
              </a:solidFill>
            </a:endParaRPr>
          </a:p>
        </p:txBody>
      </p:sp>
      <p:sp>
        <p:nvSpPr>
          <p:cNvPr id="6" name="Foliennummernplatzhalter 5"/>
          <p:cNvSpPr>
            <a:spLocks noGrp="1"/>
          </p:cNvSpPr>
          <p:nvPr>
            <p:ph type="sldNum" sz="quarter" idx="16"/>
          </p:nvPr>
        </p:nvSpPr>
        <p:spPr>
          <a:xfrm>
            <a:off x="8662080" y="6653626"/>
            <a:ext cx="230400" cy="151200"/>
          </a:xfrm>
        </p:spPr>
        <p:txBody>
          <a:bodyPr/>
          <a:lstStyle/>
          <a:p>
            <a:fld id="{63FFF309-7B43-4697-A594-9877CC163A2D}" type="slidenum">
              <a:rPr>
                <a:solidFill>
                  <a:srgbClr val="FFFFFF"/>
                </a:solidFill>
              </a:rPr>
              <a:pPr/>
              <a:t>16</a:t>
            </a:fld>
            <a:endParaRPr dirty="0">
              <a:solidFill>
                <a:srgbClr val="FFFFFF"/>
              </a:solidFill>
            </a:endParaRPr>
          </a:p>
        </p:txBody>
      </p:sp>
      <p:sp>
        <p:nvSpPr>
          <p:cNvPr id="7" name="Titel 1"/>
          <p:cNvSpPr txBox="1">
            <a:spLocks/>
          </p:cNvSpPr>
          <p:nvPr/>
        </p:nvSpPr>
        <p:spPr>
          <a:xfrm>
            <a:off x="6228184" y="2852936"/>
            <a:ext cx="2376264" cy="3159968"/>
          </a:xfrm>
          <a:prstGeom prst="rect">
            <a:avLst/>
          </a:prstGeom>
        </p:spPr>
        <p:txBody>
          <a:bodyPr vert="horz" lIns="91440" tIns="45720" rIns="90000" bIns="45720" rtlCol="0" anchor="t" anchorCtr="0">
            <a:noAutofit/>
          </a:bodyPr>
          <a:lstStyle>
            <a:lvl1pPr algn="l" defTabSz="914400" rtl="0" eaLnBrk="1" latinLnBrk="0" hangingPunct="1">
              <a:spcBef>
                <a:spcPct val="0"/>
              </a:spcBef>
              <a:buNone/>
              <a:defRPr lang="de-DE" sz="2400" b="1" i="0" kern="1200" noProof="0" dirty="0">
                <a:solidFill>
                  <a:schemeClr val="accent4"/>
                </a:solidFill>
                <a:effectLst/>
                <a:latin typeface="Arial" panose="020B0604020202020204" pitchFamily="34" charset="0"/>
                <a:ea typeface="+mn-ea"/>
                <a:cs typeface="Arial" pitchFamily="34" charset="0"/>
              </a:defRPr>
            </a:lvl1pPr>
          </a:lstStyle>
          <a:p>
            <a:pPr marL="622300" indent="-622300" fontAlgn="auto">
              <a:lnSpc>
                <a:spcPct val="100000"/>
              </a:lnSpc>
              <a:spcAft>
                <a:spcPts val="0"/>
              </a:spcAft>
            </a:pPr>
            <a:r>
              <a:rPr lang="de-DE" sz="16600" dirty="0" smtClean="0"/>
              <a:t>?</a:t>
            </a:r>
            <a:endParaRPr lang="de-DE" sz="16600" dirty="0"/>
          </a:p>
        </p:txBody>
      </p:sp>
    </p:spTree>
    <p:extLst>
      <p:ext uri="{BB962C8B-B14F-4D97-AF65-F5344CB8AC3E}">
        <p14:creationId xmlns:p14="http://schemas.microsoft.com/office/powerpoint/2010/main" val="3022785845"/>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128792" cy="792088"/>
          </a:xfrm>
        </p:spPr>
        <p:txBody>
          <a:bodyPr/>
          <a:lstStyle/>
          <a:p>
            <a:r>
              <a:rPr lang="de-DE" sz="2800" dirty="0" smtClean="0"/>
              <a:t>Änderungen zum BDSG</a:t>
            </a:r>
            <a:endParaRPr lang="de-DE" sz="2800" dirty="0"/>
          </a:p>
        </p:txBody>
      </p:sp>
      <p:sp>
        <p:nvSpPr>
          <p:cNvPr id="8" name="Text Placeholder 7"/>
          <p:cNvSpPr>
            <a:spLocks noGrp="1"/>
          </p:cNvSpPr>
          <p:nvPr>
            <p:ph type="body" sz="quarter" idx="13"/>
          </p:nvPr>
        </p:nvSpPr>
        <p:spPr>
          <a:xfrm>
            <a:off x="251520" y="1276000"/>
            <a:ext cx="8136904" cy="352800"/>
          </a:xfrm>
          <a:ln>
            <a:noFill/>
          </a:ln>
        </p:spPr>
        <p:txBody>
          <a:bodyPr/>
          <a:lstStyle/>
          <a:p>
            <a:pPr lvl="1">
              <a:spcBef>
                <a:spcPts val="1200"/>
              </a:spcBef>
            </a:pPr>
            <a:r>
              <a:rPr lang="de-DE" sz="1600" b="1" dirty="0" smtClean="0"/>
              <a:t>Rechtsgrundsätze der EU-DSGVO</a:t>
            </a:r>
          </a:p>
          <a:p>
            <a:pPr marL="285750" lvl="1" indent="-285750">
              <a:buFontTx/>
              <a:buChar char="-"/>
            </a:pPr>
            <a:endParaRPr lang="de-DE" sz="1600" dirty="0" smtClean="0"/>
          </a:p>
          <a:p>
            <a:pPr marL="285750" lvl="1" indent="-285750">
              <a:buFont typeface="Arial" panose="020B0604020202020204" pitchFamily="34" charset="0"/>
              <a:buChar char="•"/>
            </a:pPr>
            <a:r>
              <a:rPr lang="de-DE" sz="1600" b="1" dirty="0" smtClean="0"/>
              <a:t>Verbot mit Erlaubnisvorbehalt (Art. 6 DSGVO)</a:t>
            </a:r>
          </a:p>
          <a:p>
            <a:pPr lvl="3" indent="0">
              <a:buNone/>
            </a:pPr>
            <a:endParaRPr lang="de-DE" sz="500" dirty="0" smtClean="0"/>
          </a:p>
          <a:p>
            <a:pPr lvl="3" indent="0">
              <a:buNone/>
            </a:pPr>
            <a:r>
              <a:rPr lang="de-DE" sz="1600" dirty="0" smtClean="0"/>
              <a:t>Der Umgang mit personenbezogenen Daten ist verboten, es sei denn, ich habe eine Erlaubnis (gesetzliche Norm oder Einwilligung des Betroffenen).</a:t>
            </a:r>
            <a:endParaRPr lang="de-DE" sz="1600" dirty="0"/>
          </a:p>
          <a:p>
            <a:pPr marL="641350" lvl="3" indent="-285750">
              <a:buFont typeface="Arial" panose="020B0604020202020204" pitchFamily="34" charset="0"/>
              <a:buChar char="•"/>
            </a:pPr>
            <a:endParaRPr lang="de-DE" sz="1600" dirty="0"/>
          </a:p>
          <a:p>
            <a:pPr marL="285750" lvl="1" indent="-285750">
              <a:buFont typeface="Arial" panose="020B0604020202020204" pitchFamily="34" charset="0"/>
              <a:buChar char="•"/>
            </a:pPr>
            <a:r>
              <a:rPr lang="de-DE" sz="1600" b="1" dirty="0" smtClean="0"/>
              <a:t>Transparenzgebot (Art. 5 Abs. 1 DSGVO)</a:t>
            </a:r>
          </a:p>
          <a:p>
            <a:pPr lvl="3" indent="0">
              <a:buNone/>
            </a:pPr>
            <a:endParaRPr lang="de-DE" sz="500" dirty="0" smtClean="0"/>
          </a:p>
          <a:p>
            <a:pPr lvl="3" indent="0">
              <a:buNone/>
            </a:pPr>
            <a:r>
              <a:rPr lang="de-DE" sz="1600" dirty="0" smtClean="0"/>
              <a:t>Der Betroffene ist durch mich umfassend zu informieren (bspw. über Umfang und Zweck der Datenerhebung und seine Rechte).</a:t>
            </a:r>
            <a:endParaRPr lang="de-DE" sz="1600" dirty="0"/>
          </a:p>
          <a:p>
            <a:pPr marL="641350" lvl="3" indent="-285750">
              <a:buFontTx/>
              <a:buChar char="-"/>
            </a:pPr>
            <a:endParaRPr lang="de-DE" sz="1600" b="1" dirty="0"/>
          </a:p>
          <a:p>
            <a:pPr marL="285750" lvl="1" indent="-285750">
              <a:buFont typeface="Arial" panose="020B0604020202020204" pitchFamily="34" charset="0"/>
              <a:buChar char="•"/>
            </a:pPr>
            <a:r>
              <a:rPr lang="de-DE" sz="1600" b="1" dirty="0" smtClean="0"/>
              <a:t>Zweckbindung (Art. 5 Abs. 1 DSGVO)</a:t>
            </a:r>
          </a:p>
          <a:p>
            <a:pPr lvl="3" indent="0">
              <a:buNone/>
            </a:pPr>
            <a:endParaRPr lang="de-DE" sz="500" dirty="0" smtClean="0"/>
          </a:p>
          <a:p>
            <a:pPr lvl="3" indent="0">
              <a:buNone/>
            </a:pPr>
            <a:r>
              <a:rPr lang="de-DE" sz="1600" dirty="0" smtClean="0"/>
              <a:t>Ich darf die Daten nur zu dem Zweck verwenden, zu dem ich sie erhoben habe. (Beispiel: Darf ich Werbung an meine Kundendatei senden?)</a:t>
            </a:r>
            <a:endParaRPr lang="de-DE" sz="1600" dirty="0"/>
          </a:p>
          <a:p>
            <a:pPr marL="641350" lvl="3" indent="-285750">
              <a:buFont typeface="Arial" panose="020B0604020202020204" pitchFamily="34" charset="0"/>
              <a:buChar char="•"/>
            </a:pPr>
            <a:endParaRPr lang="de-DE" sz="1600" b="1" dirty="0"/>
          </a:p>
        </p:txBody>
      </p:sp>
      <p:sp>
        <p:nvSpPr>
          <p:cNvPr id="2" name="Date Placeholder 1"/>
          <p:cNvSpPr>
            <a:spLocks noGrp="1"/>
          </p:cNvSpPr>
          <p:nvPr>
            <p:ph type="dt" sz="half" idx="14"/>
          </p:nvPr>
        </p:nvSpPr>
        <p:spPr>
          <a:xfrm>
            <a:off x="251520" y="6669302"/>
            <a:ext cx="2790000" cy="126000"/>
          </a:xfrm>
        </p:spPr>
        <p:txBody>
          <a:bodyPr/>
          <a:lstStyle/>
          <a:p>
            <a:r>
              <a:rPr lang="de-DE" smtClean="0"/>
              <a:t>www.ecovis.com</a:t>
            </a:r>
            <a:endParaRPr lang="de-DE" dirty="0"/>
          </a:p>
        </p:txBody>
      </p:sp>
      <p:sp>
        <p:nvSpPr>
          <p:cNvPr id="6" name="Footer Placeholder 5"/>
          <p:cNvSpPr>
            <a:spLocks noGrp="1"/>
          </p:cNvSpPr>
          <p:nvPr>
            <p:ph type="ftr" sz="quarter" idx="15"/>
          </p:nvPr>
        </p:nvSpPr>
        <p:spPr>
          <a:xfrm>
            <a:off x="3275856" y="6669302"/>
            <a:ext cx="3312368" cy="144074"/>
          </a:xfrm>
        </p:spPr>
        <p:txBody>
          <a:bodyPr/>
          <a:lstStyle/>
          <a:p>
            <a:r>
              <a:rPr lang="de-DE" smtClean="0"/>
              <a:t>Referentin: RA Marine Serebrjakova</a:t>
            </a:r>
            <a:endParaRPr lang="de-DE" dirty="0"/>
          </a:p>
        </p:txBody>
      </p:sp>
      <p:sp>
        <p:nvSpPr>
          <p:cNvPr id="5" name="Foliennummernplatzhalter 4"/>
          <p:cNvSpPr>
            <a:spLocks noGrp="1"/>
          </p:cNvSpPr>
          <p:nvPr>
            <p:ph type="sldNum" sz="quarter" idx="16"/>
          </p:nvPr>
        </p:nvSpPr>
        <p:spPr>
          <a:xfrm>
            <a:off x="8662080" y="6653626"/>
            <a:ext cx="230400" cy="151200"/>
          </a:xfrm>
        </p:spPr>
        <p:txBody>
          <a:bodyPr/>
          <a:lstStyle/>
          <a:p>
            <a:pPr algn="r"/>
            <a:fld id="{63FFF309-7B43-4697-A594-9877CC163A2D}" type="slidenum">
              <a:rPr lang="de-DE" smtClean="0"/>
              <a:pPr algn="r"/>
              <a:t>17</a:t>
            </a:fld>
            <a:endParaRPr lang="de-DE" dirty="0"/>
          </a:p>
        </p:txBody>
      </p:sp>
      <p:sp>
        <p:nvSpPr>
          <p:cNvPr id="9" name="Textfeld 8"/>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3. Ändert sich denn überhaupt etwas?</a:t>
            </a:r>
          </a:p>
        </p:txBody>
      </p:sp>
    </p:spTree>
    <p:extLst>
      <p:ext uri="{BB962C8B-B14F-4D97-AF65-F5344CB8AC3E}">
        <p14:creationId xmlns:p14="http://schemas.microsoft.com/office/powerpoint/2010/main" val="2342150805"/>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128792" cy="792088"/>
          </a:xfrm>
        </p:spPr>
        <p:txBody>
          <a:bodyPr/>
          <a:lstStyle/>
          <a:p>
            <a:r>
              <a:rPr lang="de-DE" sz="2800" dirty="0" smtClean="0"/>
              <a:t>Änderungen zum BDSG</a:t>
            </a:r>
            <a:endParaRPr lang="de-DE" sz="2800" dirty="0"/>
          </a:p>
        </p:txBody>
      </p:sp>
      <p:sp>
        <p:nvSpPr>
          <p:cNvPr id="8" name="Text Placeholder 7"/>
          <p:cNvSpPr>
            <a:spLocks noGrp="1"/>
          </p:cNvSpPr>
          <p:nvPr>
            <p:ph type="body" sz="quarter" idx="13"/>
          </p:nvPr>
        </p:nvSpPr>
        <p:spPr>
          <a:xfrm>
            <a:off x="251520" y="1276000"/>
            <a:ext cx="8136904" cy="352800"/>
          </a:xfrm>
          <a:ln>
            <a:noFill/>
          </a:ln>
        </p:spPr>
        <p:txBody>
          <a:bodyPr/>
          <a:lstStyle/>
          <a:p>
            <a:pPr lvl="1">
              <a:spcBef>
                <a:spcPts val="1200"/>
              </a:spcBef>
            </a:pPr>
            <a:r>
              <a:rPr lang="de-DE" sz="1600" b="1" dirty="0" smtClean="0"/>
              <a:t>Rechtsgrundsätze der EU-DSGVO</a:t>
            </a:r>
          </a:p>
          <a:p>
            <a:pPr marL="285750" lvl="1" indent="-285750">
              <a:buFontTx/>
              <a:buChar char="-"/>
            </a:pPr>
            <a:endParaRPr lang="de-DE" sz="1600" dirty="0" smtClean="0"/>
          </a:p>
          <a:p>
            <a:pPr marL="285750" lvl="1" indent="-285750">
              <a:buFont typeface="Arial" panose="020B0604020202020204" pitchFamily="34" charset="0"/>
              <a:buChar char="•"/>
            </a:pPr>
            <a:r>
              <a:rPr lang="de-DE" sz="1600" b="1" dirty="0" smtClean="0"/>
              <a:t>Datensparsamkeit, Datenminimierung </a:t>
            </a:r>
            <a:r>
              <a:rPr lang="de-DE" sz="1600" b="1" dirty="0"/>
              <a:t>(Art. 25 Abs. </a:t>
            </a:r>
            <a:r>
              <a:rPr lang="de-DE" sz="1600" b="1" dirty="0" smtClean="0"/>
              <a:t>2 DSGVO)</a:t>
            </a:r>
            <a:endParaRPr lang="de-DE" sz="1600" b="1" dirty="0"/>
          </a:p>
          <a:p>
            <a:pPr lvl="3" indent="0">
              <a:buNone/>
            </a:pPr>
            <a:endParaRPr lang="de-DE" sz="500" dirty="0" smtClean="0"/>
          </a:p>
          <a:p>
            <a:pPr lvl="3" indent="0">
              <a:buNone/>
            </a:pPr>
            <a:r>
              <a:rPr lang="de-DE" sz="1600" dirty="0" smtClean="0"/>
              <a:t>Ich </a:t>
            </a:r>
            <a:r>
              <a:rPr lang="de-DE" sz="1600" dirty="0"/>
              <a:t>darf nur diejenigen Daten erheben und behalten, die für den Zweck erforderlich sind</a:t>
            </a:r>
            <a:r>
              <a:rPr lang="de-DE" sz="1600" dirty="0" smtClean="0"/>
              <a:t>. </a:t>
            </a:r>
            <a:endParaRPr lang="de-DE" sz="1600" dirty="0"/>
          </a:p>
          <a:p>
            <a:pPr marL="285750" lvl="1" indent="-285750">
              <a:buFontTx/>
              <a:buChar char="-"/>
            </a:pPr>
            <a:endParaRPr lang="de-DE" sz="1600" b="1" dirty="0"/>
          </a:p>
          <a:p>
            <a:pPr marL="285750" lvl="1" indent="-285750">
              <a:buFont typeface="Arial" panose="020B0604020202020204" pitchFamily="34" charset="0"/>
              <a:buChar char="•"/>
            </a:pPr>
            <a:r>
              <a:rPr lang="de-DE" sz="1600" b="1" dirty="0" smtClean="0"/>
              <a:t>Technische, organisatorische </a:t>
            </a:r>
            <a:r>
              <a:rPr lang="de-DE" sz="1600" b="1" dirty="0"/>
              <a:t>M</a:t>
            </a:r>
            <a:r>
              <a:rPr lang="de-DE" sz="1600" b="1" dirty="0" smtClean="0"/>
              <a:t>aßnahmen zum Schutz d. Daten (Art. 25 Abs. 1 DSGVO)</a:t>
            </a:r>
          </a:p>
          <a:p>
            <a:pPr lvl="3" indent="0">
              <a:buNone/>
            </a:pPr>
            <a:endParaRPr lang="de-DE" sz="500" dirty="0" smtClean="0"/>
          </a:p>
          <a:p>
            <a:pPr lvl="3" indent="0">
              <a:buNone/>
            </a:pPr>
            <a:r>
              <a:rPr lang="de-DE" sz="1600" dirty="0" smtClean="0"/>
              <a:t>Ich muss Maßnahmen zur Umsetzung der </a:t>
            </a:r>
            <a:r>
              <a:rPr lang="de-DE" sz="1600" dirty="0"/>
              <a:t>D</a:t>
            </a:r>
            <a:r>
              <a:rPr lang="de-DE" sz="1600" dirty="0" smtClean="0"/>
              <a:t>atenschutzgrundsätze treffen. (Pseudonymisierung, Anonymisierung, Berechtigungs-, Zugriffs- und Zutrittskonzepte, </a:t>
            </a:r>
            <a:r>
              <a:rPr lang="de-DE" sz="1600" dirty="0"/>
              <a:t>Lese- und </a:t>
            </a:r>
            <a:r>
              <a:rPr lang="de-DE" sz="1600" dirty="0" smtClean="0"/>
              <a:t>Zugriffsprotokollierung, Wiederanlaufplan etc.)</a:t>
            </a:r>
          </a:p>
          <a:p>
            <a:pPr marL="285750" lvl="1" indent="-285750">
              <a:buFontTx/>
              <a:buChar char="-"/>
            </a:pPr>
            <a:endParaRPr lang="de-DE" sz="1600" b="1" dirty="0"/>
          </a:p>
          <a:p>
            <a:pPr marL="285750" lvl="1" indent="-285750">
              <a:buFont typeface="Arial" panose="020B0604020202020204" pitchFamily="34" charset="0"/>
              <a:buChar char="•"/>
            </a:pPr>
            <a:r>
              <a:rPr lang="de-DE" sz="1600" b="1" dirty="0" smtClean="0">
                <a:solidFill>
                  <a:schemeClr val="tx2"/>
                </a:solidFill>
              </a:rPr>
              <a:t>Es kommen neu hinzu:</a:t>
            </a:r>
          </a:p>
          <a:p>
            <a:pPr lvl="1"/>
            <a:endParaRPr lang="de-DE" sz="500" b="1" dirty="0" smtClean="0"/>
          </a:p>
          <a:p>
            <a:pPr marL="641350" lvl="3" indent="-285750">
              <a:buFont typeface="Symbol" panose="05050102010706020507" pitchFamily="18" charset="2"/>
              <a:buChar char="-"/>
            </a:pPr>
            <a:r>
              <a:rPr lang="de-DE" sz="1600" dirty="0" smtClean="0"/>
              <a:t>Nachweisbarkeit, „Rechenschaftspflicht“</a:t>
            </a:r>
          </a:p>
          <a:p>
            <a:pPr marL="641350" lvl="3" indent="-285750">
              <a:buFont typeface="Symbol" panose="05050102010706020507" pitchFamily="18" charset="2"/>
              <a:buChar char="-"/>
            </a:pPr>
            <a:r>
              <a:rPr lang="de-DE" sz="1600" dirty="0" smtClean="0"/>
              <a:t>Risikobewertungen</a:t>
            </a:r>
            <a:r>
              <a:rPr lang="de-DE" sz="1600" dirty="0"/>
              <a:t>, Bildung von Risikoklassen nach Art der Daten, Eintrittswahrscheinlichkeit eines Schadens und dessen </a:t>
            </a:r>
            <a:r>
              <a:rPr lang="de-DE" sz="1600" dirty="0" smtClean="0"/>
              <a:t>Höhe („Risiko-Folgen-Abschätzung“)</a:t>
            </a:r>
            <a:endParaRPr lang="de-DE" sz="1600" dirty="0"/>
          </a:p>
          <a:p>
            <a:pPr marL="285750" lvl="1" indent="-285750">
              <a:buFontTx/>
              <a:buChar char="-"/>
            </a:pPr>
            <a:endParaRPr lang="de-DE" sz="1600" dirty="0" smtClean="0"/>
          </a:p>
        </p:txBody>
      </p:sp>
      <p:sp>
        <p:nvSpPr>
          <p:cNvPr id="2" name="Date Placeholder 1"/>
          <p:cNvSpPr>
            <a:spLocks noGrp="1"/>
          </p:cNvSpPr>
          <p:nvPr>
            <p:ph type="dt" sz="half" idx="14"/>
          </p:nvPr>
        </p:nvSpPr>
        <p:spPr>
          <a:xfrm>
            <a:off x="251520" y="6669302"/>
            <a:ext cx="2790000" cy="126000"/>
          </a:xfrm>
        </p:spPr>
        <p:txBody>
          <a:bodyPr/>
          <a:lstStyle/>
          <a:p>
            <a:r>
              <a:rPr lang="de-DE" smtClean="0"/>
              <a:t>www.ecovis.com</a:t>
            </a:r>
            <a:endParaRPr lang="de-DE" dirty="0"/>
          </a:p>
        </p:txBody>
      </p:sp>
      <p:sp>
        <p:nvSpPr>
          <p:cNvPr id="6" name="Footer Placeholder 5"/>
          <p:cNvSpPr>
            <a:spLocks noGrp="1"/>
          </p:cNvSpPr>
          <p:nvPr>
            <p:ph type="ftr" sz="quarter" idx="15"/>
          </p:nvPr>
        </p:nvSpPr>
        <p:spPr>
          <a:xfrm>
            <a:off x="3275856" y="6669302"/>
            <a:ext cx="3312368" cy="144074"/>
          </a:xfrm>
        </p:spPr>
        <p:txBody>
          <a:bodyPr/>
          <a:lstStyle/>
          <a:p>
            <a:r>
              <a:rPr lang="de-DE" smtClean="0"/>
              <a:t>Referentin: RA Marine Serebrjakova</a:t>
            </a:r>
            <a:endParaRPr lang="de-DE" dirty="0"/>
          </a:p>
        </p:txBody>
      </p:sp>
      <p:sp>
        <p:nvSpPr>
          <p:cNvPr id="5" name="Foliennummernplatzhalter 4"/>
          <p:cNvSpPr>
            <a:spLocks noGrp="1"/>
          </p:cNvSpPr>
          <p:nvPr>
            <p:ph type="sldNum" sz="quarter" idx="16"/>
          </p:nvPr>
        </p:nvSpPr>
        <p:spPr>
          <a:xfrm>
            <a:off x="8662080" y="6653626"/>
            <a:ext cx="230400" cy="151200"/>
          </a:xfrm>
        </p:spPr>
        <p:txBody>
          <a:bodyPr/>
          <a:lstStyle/>
          <a:p>
            <a:pPr algn="r"/>
            <a:fld id="{63FFF309-7B43-4697-A594-9877CC163A2D}" type="slidenum">
              <a:rPr lang="de-DE" smtClean="0"/>
              <a:pPr algn="r"/>
              <a:t>18</a:t>
            </a:fld>
            <a:endParaRPr lang="de-DE" dirty="0"/>
          </a:p>
        </p:txBody>
      </p:sp>
      <p:sp>
        <p:nvSpPr>
          <p:cNvPr id="9" name="Textfeld 8"/>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3. Ändert sich denn überhaupt etwas?</a:t>
            </a:r>
          </a:p>
        </p:txBody>
      </p:sp>
    </p:spTree>
    <p:extLst>
      <p:ext uri="{BB962C8B-B14F-4D97-AF65-F5344CB8AC3E}">
        <p14:creationId xmlns:p14="http://schemas.microsoft.com/office/powerpoint/2010/main" val="3548038303"/>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a:xfrm>
            <a:off x="251520" y="6669302"/>
            <a:ext cx="2790000" cy="126000"/>
          </a:xfrm>
        </p:spPr>
        <p:txBody>
          <a:bodyPr/>
          <a:lstStyle/>
          <a:p>
            <a:r>
              <a:rPr lang="de-DE" smtClean="0"/>
              <a:t>www.ecovis.com</a:t>
            </a:r>
            <a:endParaRPr lang="de-DE" dirty="0"/>
          </a:p>
        </p:txBody>
      </p:sp>
      <p:sp>
        <p:nvSpPr>
          <p:cNvPr id="5" name="Fußzeilenplatzhalter 4"/>
          <p:cNvSpPr>
            <a:spLocks noGrp="1"/>
          </p:cNvSpPr>
          <p:nvPr>
            <p:ph type="ftr" sz="quarter" idx="15"/>
          </p:nvPr>
        </p:nvSpPr>
        <p:spPr>
          <a:xfrm>
            <a:off x="3275856" y="6669302"/>
            <a:ext cx="3312368" cy="144074"/>
          </a:xfrm>
        </p:spPr>
        <p:txBody>
          <a:bodyPr/>
          <a:lstStyle/>
          <a:p>
            <a:r>
              <a:rPr lang="de-DE" smtClean="0"/>
              <a:t>Referentin: RA Marine Serebrjakova</a:t>
            </a:r>
            <a:endParaRPr lang="de-DE" dirty="0"/>
          </a:p>
        </p:txBody>
      </p:sp>
      <p:sp>
        <p:nvSpPr>
          <p:cNvPr id="6" name="Foliennummernplatzhalter 5"/>
          <p:cNvSpPr>
            <a:spLocks noGrp="1"/>
          </p:cNvSpPr>
          <p:nvPr>
            <p:ph type="sldNum" sz="quarter" idx="16"/>
          </p:nvPr>
        </p:nvSpPr>
        <p:spPr>
          <a:xfrm>
            <a:off x="8662080" y="6653626"/>
            <a:ext cx="230400" cy="151200"/>
          </a:xfrm>
        </p:spPr>
        <p:txBody>
          <a:bodyPr/>
          <a:lstStyle/>
          <a:p>
            <a:fld id="{63FFF309-7B43-4697-A594-9877CC163A2D}" type="slidenum">
              <a:rPr lang="de-DE" smtClean="0"/>
              <a:pPr/>
              <a:t>19</a:t>
            </a:fld>
            <a:endParaRPr lang="de-DE" dirty="0"/>
          </a:p>
        </p:txBody>
      </p:sp>
      <p:grpSp>
        <p:nvGrpSpPr>
          <p:cNvPr id="14" name="Gruppieren 13"/>
          <p:cNvGrpSpPr/>
          <p:nvPr/>
        </p:nvGrpSpPr>
        <p:grpSpPr>
          <a:xfrm>
            <a:off x="467544" y="1772816"/>
            <a:ext cx="8208912" cy="4608512"/>
            <a:chOff x="539552" y="998907"/>
            <a:chExt cx="7344816" cy="5190220"/>
          </a:xfrm>
        </p:grpSpPr>
        <p:graphicFrame>
          <p:nvGraphicFramePr>
            <p:cNvPr id="7" name="Objekt 6"/>
            <p:cNvGraphicFramePr>
              <a:graphicFrameLocks noChangeAspect="1"/>
            </p:cNvGraphicFramePr>
            <p:nvPr>
              <p:extLst>
                <p:ext uri="{D42A27DB-BD31-4B8C-83A1-F6EECF244321}">
                  <p14:modId xmlns:p14="http://schemas.microsoft.com/office/powerpoint/2010/main" val="3697618156"/>
                </p:ext>
              </p:extLst>
            </p:nvPr>
          </p:nvGraphicFramePr>
          <p:xfrm>
            <a:off x="539552" y="998907"/>
            <a:ext cx="7344816" cy="5190220"/>
          </p:xfrm>
          <a:graphic>
            <a:graphicData uri="http://schemas.openxmlformats.org/presentationml/2006/ole">
              <mc:AlternateContent xmlns:mc="http://schemas.openxmlformats.org/markup-compatibility/2006">
                <mc:Choice xmlns:v="urn:schemas-microsoft-com:vml" Requires="v">
                  <p:oleObj spid="_x0000_s2226" name="Acrobat Document" r:id="rId4" imgW="8019860" imgH="5667280" progId="AcroExch.Document.11">
                    <p:embed/>
                  </p:oleObj>
                </mc:Choice>
                <mc:Fallback>
                  <p:oleObj name="Acrobat Document" r:id="rId4" imgW="8019860" imgH="5667280" progId="AcroExch.Document.11">
                    <p:embed/>
                    <p:pic>
                      <p:nvPicPr>
                        <p:cNvPr id="0" name=""/>
                        <p:cNvPicPr/>
                        <p:nvPr/>
                      </p:nvPicPr>
                      <p:blipFill>
                        <a:blip r:embed="rId5"/>
                        <a:stretch>
                          <a:fillRect/>
                        </a:stretch>
                      </p:blipFill>
                      <p:spPr>
                        <a:xfrm>
                          <a:off x="539552" y="998907"/>
                          <a:ext cx="7344816" cy="5190220"/>
                        </a:xfrm>
                        <a:prstGeom prst="rect">
                          <a:avLst/>
                        </a:prstGeom>
                      </p:spPr>
                    </p:pic>
                  </p:oleObj>
                </mc:Fallback>
              </mc:AlternateContent>
            </a:graphicData>
          </a:graphic>
        </p:graphicFrame>
        <p:sp>
          <p:nvSpPr>
            <p:cNvPr id="8" name="Ellipse 7"/>
            <p:cNvSpPr/>
            <p:nvPr/>
          </p:nvSpPr>
          <p:spPr bwMode="auto">
            <a:xfrm>
              <a:off x="4090892" y="2450273"/>
              <a:ext cx="2928589" cy="576064"/>
            </a:xfrm>
            <a:prstGeom prst="ellipse">
              <a:avLst/>
            </a:prstGeom>
            <a:noFill/>
            <a:ln w="762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grpSp>
      <p:graphicFrame>
        <p:nvGraphicFramePr>
          <p:cNvPr id="12" name="Diagramm 11"/>
          <p:cNvGraphicFramePr/>
          <p:nvPr>
            <p:extLst>
              <p:ext uri="{D42A27DB-BD31-4B8C-83A1-F6EECF244321}">
                <p14:modId xmlns:p14="http://schemas.microsoft.com/office/powerpoint/2010/main" val="3590127775"/>
              </p:ext>
            </p:extLst>
          </p:nvPr>
        </p:nvGraphicFramePr>
        <p:xfrm>
          <a:off x="4961719" y="4293096"/>
          <a:ext cx="3354697" cy="10801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itle 6"/>
          <p:cNvSpPr>
            <a:spLocks noGrp="1"/>
          </p:cNvSpPr>
          <p:nvPr>
            <p:ph type="title"/>
          </p:nvPr>
        </p:nvSpPr>
        <p:spPr>
          <a:xfrm>
            <a:off x="251520" y="476672"/>
            <a:ext cx="7128792" cy="792088"/>
          </a:xfrm>
        </p:spPr>
        <p:txBody>
          <a:bodyPr/>
          <a:lstStyle/>
          <a:p>
            <a:r>
              <a:rPr lang="de-DE" sz="2800" dirty="0" smtClean="0"/>
              <a:t>Änderungen zum BDSG</a:t>
            </a:r>
            <a:endParaRPr lang="de-DE" sz="2800" dirty="0"/>
          </a:p>
        </p:txBody>
      </p:sp>
      <p:sp>
        <p:nvSpPr>
          <p:cNvPr id="13" name="Text Placeholder 7"/>
          <p:cNvSpPr>
            <a:spLocks noGrp="1"/>
          </p:cNvSpPr>
          <p:nvPr>
            <p:ph type="body" sz="quarter" idx="13"/>
          </p:nvPr>
        </p:nvSpPr>
        <p:spPr>
          <a:xfrm>
            <a:off x="251520" y="1276000"/>
            <a:ext cx="8136904" cy="352800"/>
          </a:xfrm>
          <a:ln>
            <a:noFill/>
          </a:ln>
        </p:spPr>
        <p:txBody>
          <a:bodyPr/>
          <a:lstStyle/>
          <a:p>
            <a:pPr lvl="1">
              <a:spcBef>
                <a:spcPts val="1200"/>
              </a:spcBef>
            </a:pPr>
            <a:r>
              <a:rPr lang="de-DE" sz="1600" b="1" dirty="0" smtClean="0"/>
              <a:t>Rechenschaftspflicht</a:t>
            </a:r>
          </a:p>
        </p:txBody>
      </p:sp>
      <p:sp>
        <p:nvSpPr>
          <p:cNvPr id="15" name="Textfeld 14"/>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3. Ändert sich denn überhaupt etwas?</a:t>
            </a:r>
          </a:p>
        </p:txBody>
      </p:sp>
    </p:spTree>
    <p:extLst>
      <p:ext uri="{BB962C8B-B14F-4D97-AF65-F5344CB8AC3E}">
        <p14:creationId xmlns:p14="http://schemas.microsoft.com/office/powerpoint/2010/main" val="2480628251"/>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128792" cy="792088"/>
          </a:xfrm>
        </p:spPr>
        <p:txBody>
          <a:bodyPr/>
          <a:lstStyle/>
          <a:p>
            <a:r>
              <a:rPr lang="de-DE" sz="2800" dirty="0" smtClean="0"/>
              <a:t>Ihr Datenschutz-Team</a:t>
            </a:r>
            <a:endParaRPr lang="de-DE" sz="2800" dirty="0"/>
          </a:p>
        </p:txBody>
      </p:sp>
      <p:sp>
        <p:nvSpPr>
          <p:cNvPr id="8" name="Text Placeholder 7"/>
          <p:cNvSpPr>
            <a:spLocks noGrp="1"/>
          </p:cNvSpPr>
          <p:nvPr>
            <p:ph type="body" sz="quarter" idx="13"/>
          </p:nvPr>
        </p:nvSpPr>
        <p:spPr/>
        <p:txBody>
          <a:bodyPr/>
          <a:lstStyle/>
          <a:p>
            <a:pPr lvl="1"/>
            <a:endParaRPr lang="de-DE" dirty="0"/>
          </a:p>
          <a:p>
            <a:pPr lvl="3" indent="0">
              <a:buNone/>
            </a:pPr>
            <a:endParaRPr lang="de-DE" dirty="0" smtClean="0"/>
          </a:p>
          <a:p>
            <a:pPr lvl="3" indent="0">
              <a:buNone/>
            </a:pPr>
            <a:endParaRPr lang="de-DE" dirty="0" smtClean="0"/>
          </a:p>
          <a:p>
            <a:pPr lvl="3" indent="0">
              <a:buNone/>
            </a:pPr>
            <a:endParaRPr lang="de-DE" dirty="0" smtClean="0"/>
          </a:p>
          <a:p>
            <a:pPr marL="641350" lvl="3" indent="-285750">
              <a:buFont typeface="Arial" panose="020B0604020202020204" pitchFamily="34" charset="0"/>
              <a:buChar char="•"/>
            </a:pPr>
            <a:endParaRPr lang="de-DE" dirty="0"/>
          </a:p>
          <a:p>
            <a:pPr marL="641350" lvl="3" indent="-285750">
              <a:buFont typeface="Arial" panose="020B0604020202020204" pitchFamily="34" charset="0"/>
              <a:buChar char="•"/>
            </a:pPr>
            <a:endParaRPr lang="de-DE" dirty="0" smtClean="0"/>
          </a:p>
          <a:p>
            <a:pPr lvl="1"/>
            <a:endParaRPr lang="de-DE" dirty="0" smtClean="0"/>
          </a:p>
          <a:p>
            <a:pPr lvl="1"/>
            <a:endParaRPr lang="de-DE" dirty="0" smtClean="0"/>
          </a:p>
          <a:p>
            <a:pPr marL="641350" lvl="3" indent="-285750">
              <a:buFont typeface="Arial" panose="020B0604020202020204" pitchFamily="34" charset="0"/>
              <a:buChar char="•"/>
            </a:pPr>
            <a:endParaRPr lang="de-DE" dirty="0"/>
          </a:p>
          <a:p>
            <a:pPr marL="641350" lvl="3" indent="-285750">
              <a:buFont typeface="Arial" panose="020B0604020202020204" pitchFamily="34" charset="0"/>
              <a:buChar char="•"/>
            </a:pPr>
            <a:endParaRPr lang="de-DE" dirty="0" smtClean="0"/>
          </a:p>
          <a:p>
            <a:pPr marL="641350" lvl="3" indent="-285750">
              <a:buFont typeface="Arial" panose="020B0604020202020204" pitchFamily="34" charset="0"/>
              <a:buChar char="•"/>
            </a:pPr>
            <a:endParaRPr lang="de-DE" dirty="0" smtClean="0"/>
          </a:p>
        </p:txBody>
      </p:sp>
      <p:sp>
        <p:nvSpPr>
          <p:cNvPr id="2" name="Date Placeholder 1"/>
          <p:cNvSpPr>
            <a:spLocks noGrp="1"/>
          </p:cNvSpPr>
          <p:nvPr>
            <p:ph type="dt" sz="half" idx="14"/>
          </p:nvPr>
        </p:nvSpPr>
        <p:spPr>
          <a:xfrm>
            <a:off x="251520" y="6669302"/>
            <a:ext cx="2790000" cy="126000"/>
          </a:xfrm>
        </p:spPr>
        <p:txBody>
          <a:bodyPr/>
          <a:lstStyle/>
          <a:p>
            <a:r>
              <a:rPr lang="de-DE" smtClean="0"/>
              <a:t>www.ecovis.com</a:t>
            </a:r>
            <a:endParaRPr lang="de-DE" dirty="0"/>
          </a:p>
        </p:txBody>
      </p:sp>
      <p:sp>
        <p:nvSpPr>
          <p:cNvPr id="5" name="Foliennummernplatzhalter 4"/>
          <p:cNvSpPr>
            <a:spLocks noGrp="1"/>
          </p:cNvSpPr>
          <p:nvPr>
            <p:ph type="sldNum" sz="quarter" idx="16"/>
          </p:nvPr>
        </p:nvSpPr>
        <p:spPr>
          <a:xfrm>
            <a:off x="8662080" y="6653626"/>
            <a:ext cx="230400" cy="151200"/>
          </a:xfrm>
        </p:spPr>
        <p:txBody>
          <a:bodyPr/>
          <a:lstStyle/>
          <a:p>
            <a:pPr algn="r"/>
            <a:fld id="{63FFF309-7B43-4697-A594-9877CC163A2D}" type="slidenum">
              <a:rPr lang="de-DE" smtClean="0"/>
              <a:pPr algn="r"/>
              <a:t>2</a:t>
            </a:fld>
            <a:endParaRPr lang="de-DE" dirty="0"/>
          </a:p>
        </p:txBody>
      </p:sp>
      <p:sp>
        <p:nvSpPr>
          <p:cNvPr id="3" name="Fußzeilenplatzhalter 2"/>
          <p:cNvSpPr>
            <a:spLocks noGrp="1"/>
          </p:cNvSpPr>
          <p:nvPr>
            <p:ph type="ftr" sz="quarter" idx="15"/>
          </p:nvPr>
        </p:nvSpPr>
        <p:spPr/>
        <p:txBody>
          <a:bodyPr/>
          <a:lstStyle/>
          <a:p>
            <a:r>
              <a:rPr lang="de-DE" smtClean="0"/>
              <a:t>Referentin: RA Marine Serebrjakova</a:t>
            </a:r>
            <a:endParaRPr lang="de-DE" dirty="0"/>
          </a:p>
        </p:txBody>
      </p:sp>
      <p:pic>
        <p:nvPicPr>
          <p:cNvPr id="308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4963" y="1308100"/>
            <a:ext cx="5932487"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916122"/>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128792" cy="792088"/>
          </a:xfrm>
        </p:spPr>
        <p:txBody>
          <a:bodyPr/>
          <a:lstStyle/>
          <a:p>
            <a:r>
              <a:rPr lang="de-DE" sz="2800" dirty="0" smtClean="0"/>
              <a:t>Änderungen zum BDSG</a:t>
            </a:r>
            <a:endParaRPr lang="de-DE" sz="2800" dirty="0"/>
          </a:p>
        </p:txBody>
      </p:sp>
      <p:sp>
        <p:nvSpPr>
          <p:cNvPr id="8" name="Text Placeholder 7"/>
          <p:cNvSpPr>
            <a:spLocks noGrp="1"/>
          </p:cNvSpPr>
          <p:nvPr>
            <p:ph type="body" sz="quarter" idx="13"/>
          </p:nvPr>
        </p:nvSpPr>
        <p:spPr>
          <a:xfrm>
            <a:off x="251520" y="1276000"/>
            <a:ext cx="8136904" cy="352800"/>
          </a:xfrm>
          <a:ln>
            <a:noFill/>
          </a:ln>
        </p:spPr>
        <p:txBody>
          <a:bodyPr/>
          <a:lstStyle/>
          <a:p>
            <a:pPr lvl="1"/>
            <a:r>
              <a:rPr lang="de-DE" sz="1600" b="1" dirty="0" smtClean="0"/>
              <a:t>Bußgelder</a:t>
            </a:r>
          </a:p>
          <a:p>
            <a:pPr lvl="1"/>
            <a:endParaRPr lang="de-DE" sz="1600" dirty="0" smtClean="0"/>
          </a:p>
          <a:p>
            <a:pPr lvl="1"/>
            <a:endParaRPr lang="de-DE" sz="1600" dirty="0"/>
          </a:p>
          <a:p>
            <a:pPr lvl="1"/>
            <a:r>
              <a:rPr lang="de-DE" sz="1600" b="1" dirty="0" smtClean="0"/>
              <a:t>LIBE-Ausschuss (Ausschuss </a:t>
            </a:r>
            <a:r>
              <a:rPr lang="de-DE" sz="1600" b="1" dirty="0"/>
              <a:t>für bürgerliche Freiheiten, Justiz und </a:t>
            </a:r>
            <a:r>
              <a:rPr lang="de-DE" sz="1600" b="1" dirty="0" smtClean="0"/>
              <a:t>Inneres) des Europaparlaments am 11.06.2015:</a:t>
            </a:r>
          </a:p>
          <a:p>
            <a:pPr lvl="1"/>
            <a:r>
              <a:rPr lang="de-DE" sz="1600" b="1" dirty="0" smtClean="0"/>
              <a:t/>
            </a:r>
            <a:br>
              <a:rPr lang="de-DE" sz="1600" b="1" dirty="0" smtClean="0"/>
            </a:br>
            <a:endParaRPr lang="de-DE" sz="1600" b="1" dirty="0" smtClean="0"/>
          </a:p>
          <a:p>
            <a:pPr lvl="1" algn="ctr">
              <a:lnSpc>
                <a:spcPct val="150000"/>
              </a:lnSpc>
              <a:spcBef>
                <a:spcPts val="0"/>
              </a:spcBef>
            </a:pPr>
            <a:r>
              <a:rPr lang="de-DE" sz="1800" b="1" i="1" dirty="0" smtClean="0"/>
              <a:t>Ein Kernpunkt der Reform ist die Einführung „</a:t>
            </a:r>
            <a:r>
              <a:rPr lang="de-DE" sz="1800" b="1" i="1" dirty="0" smtClean="0">
                <a:solidFill>
                  <a:srgbClr val="C00000"/>
                </a:solidFill>
              </a:rPr>
              <a:t>starker Sanktionen</a:t>
            </a:r>
            <a:r>
              <a:rPr lang="de-DE" sz="1800" b="1" i="1" dirty="0" smtClean="0"/>
              <a:t>“ </a:t>
            </a:r>
            <a:br>
              <a:rPr lang="de-DE" sz="1800" b="1" i="1" dirty="0" smtClean="0"/>
            </a:br>
            <a:r>
              <a:rPr lang="de-DE" sz="1800" b="1" i="1" dirty="0" smtClean="0"/>
              <a:t>bei Datenschutzverstößen, die „</a:t>
            </a:r>
            <a:r>
              <a:rPr lang="de-DE" sz="1800" b="1" i="1" dirty="0" smtClean="0">
                <a:solidFill>
                  <a:srgbClr val="C00000"/>
                </a:solidFill>
              </a:rPr>
              <a:t>wehtun sollen</a:t>
            </a:r>
            <a:r>
              <a:rPr lang="de-DE" sz="1800" b="1" i="1" dirty="0" smtClean="0"/>
              <a:t>“.</a:t>
            </a:r>
          </a:p>
          <a:p>
            <a:pPr marL="285750" lvl="1" indent="-285750">
              <a:buFontTx/>
              <a:buChar char="-"/>
            </a:pPr>
            <a:endParaRPr lang="de-DE" sz="1600" dirty="0">
              <a:solidFill>
                <a:schemeClr val="accent4"/>
              </a:solidFill>
            </a:endParaRPr>
          </a:p>
          <a:p>
            <a:pPr marL="285750" lvl="1" indent="-285750">
              <a:buFontTx/>
              <a:buChar char="-"/>
            </a:pPr>
            <a:endParaRPr lang="de-DE" dirty="0">
              <a:solidFill>
                <a:schemeClr val="accent4"/>
              </a:solidFill>
            </a:endParaRPr>
          </a:p>
          <a:p>
            <a:pPr marL="641350" lvl="3" indent="-285750">
              <a:buFontTx/>
              <a:buChar char="-"/>
            </a:pPr>
            <a:endParaRPr lang="de-DE" dirty="0"/>
          </a:p>
        </p:txBody>
      </p:sp>
      <p:sp>
        <p:nvSpPr>
          <p:cNvPr id="2" name="Date Placeholder 1"/>
          <p:cNvSpPr>
            <a:spLocks noGrp="1"/>
          </p:cNvSpPr>
          <p:nvPr>
            <p:ph type="dt" sz="half" idx="14"/>
          </p:nvPr>
        </p:nvSpPr>
        <p:spPr>
          <a:xfrm>
            <a:off x="251520" y="6669302"/>
            <a:ext cx="2790000" cy="126000"/>
          </a:xfrm>
        </p:spPr>
        <p:txBody>
          <a:bodyPr/>
          <a:lstStyle/>
          <a:p>
            <a:r>
              <a:rPr lang="de-DE" smtClean="0"/>
              <a:t>www.ecovis.com</a:t>
            </a:r>
            <a:endParaRPr lang="de-DE" dirty="0"/>
          </a:p>
        </p:txBody>
      </p:sp>
      <p:sp>
        <p:nvSpPr>
          <p:cNvPr id="6" name="Footer Placeholder 5"/>
          <p:cNvSpPr>
            <a:spLocks noGrp="1"/>
          </p:cNvSpPr>
          <p:nvPr>
            <p:ph type="ftr" sz="quarter" idx="15"/>
          </p:nvPr>
        </p:nvSpPr>
        <p:spPr>
          <a:xfrm>
            <a:off x="3275856" y="6669302"/>
            <a:ext cx="3312368" cy="144074"/>
          </a:xfrm>
        </p:spPr>
        <p:txBody>
          <a:bodyPr/>
          <a:lstStyle/>
          <a:p>
            <a:r>
              <a:rPr lang="de-DE" smtClean="0"/>
              <a:t>Referentin: RA Marine Serebrjakova</a:t>
            </a:r>
            <a:endParaRPr lang="de-DE" dirty="0"/>
          </a:p>
        </p:txBody>
      </p:sp>
      <p:sp>
        <p:nvSpPr>
          <p:cNvPr id="5" name="Foliennummernplatzhalter 4"/>
          <p:cNvSpPr>
            <a:spLocks noGrp="1"/>
          </p:cNvSpPr>
          <p:nvPr>
            <p:ph type="sldNum" sz="quarter" idx="16"/>
          </p:nvPr>
        </p:nvSpPr>
        <p:spPr>
          <a:xfrm>
            <a:off x="8662080" y="6653626"/>
            <a:ext cx="230400" cy="151200"/>
          </a:xfrm>
        </p:spPr>
        <p:txBody>
          <a:bodyPr/>
          <a:lstStyle/>
          <a:p>
            <a:pPr algn="r"/>
            <a:fld id="{63FFF309-7B43-4697-A594-9877CC163A2D}" type="slidenum">
              <a:rPr lang="de-DE" smtClean="0"/>
              <a:pPr algn="r"/>
              <a:t>20</a:t>
            </a:fld>
            <a:endParaRPr lang="de-DE" dirty="0"/>
          </a:p>
        </p:txBody>
      </p:sp>
      <p:sp>
        <p:nvSpPr>
          <p:cNvPr id="9" name="Textfeld 8"/>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3. Ändert sich denn überhaupt etwas?</a:t>
            </a:r>
          </a:p>
        </p:txBody>
      </p:sp>
    </p:spTree>
    <p:extLst>
      <p:ext uri="{BB962C8B-B14F-4D97-AF65-F5344CB8AC3E}">
        <p14:creationId xmlns:p14="http://schemas.microsoft.com/office/powerpoint/2010/main" val="3604700114"/>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128792" cy="792088"/>
          </a:xfrm>
        </p:spPr>
        <p:txBody>
          <a:bodyPr/>
          <a:lstStyle/>
          <a:p>
            <a:r>
              <a:rPr lang="de-DE" sz="2800" dirty="0" smtClean="0"/>
              <a:t>Änderungen zum BDSG</a:t>
            </a:r>
            <a:endParaRPr lang="de-DE" sz="2800" dirty="0"/>
          </a:p>
        </p:txBody>
      </p:sp>
      <p:sp>
        <p:nvSpPr>
          <p:cNvPr id="8" name="Text Placeholder 7"/>
          <p:cNvSpPr>
            <a:spLocks noGrp="1"/>
          </p:cNvSpPr>
          <p:nvPr>
            <p:ph type="body" sz="quarter" idx="13"/>
          </p:nvPr>
        </p:nvSpPr>
        <p:spPr>
          <a:xfrm>
            <a:off x="251520" y="1276000"/>
            <a:ext cx="8568952" cy="5321352"/>
          </a:xfrm>
          <a:ln>
            <a:noFill/>
          </a:ln>
        </p:spPr>
        <p:txBody>
          <a:bodyPr numCol="2"/>
          <a:lstStyle/>
          <a:p>
            <a:pPr lvl="1"/>
            <a:r>
              <a:rPr lang="de-DE" sz="1600" b="1" dirty="0"/>
              <a:t>Bußgelder nach Art. 83 Abs. </a:t>
            </a:r>
            <a:r>
              <a:rPr lang="de-DE" sz="1600" b="1" dirty="0" smtClean="0"/>
              <a:t>4a) DSGVO</a:t>
            </a:r>
            <a:endParaRPr lang="de-DE" b="1" dirty="0"/>
          </a:p>
          <a:p>
            <a:pPr marL="285750" lvl="1" indent="-285750">
              <a:buFont typeface="Arial" panose="020B0604020202020204" pitchFamily="34" charset="0"/>
              <a:buChar char="•"/>
            </a:pPr>
            <a:endParaRPr lang="de-DE" b="1" dirty="0" smtClean="0"/>
          </a:p>
          <a:p>
            <a:pPr marL="285750" lvl="1" indent="-285750">
              <a:buFont typeface="Arial" panose="020B0604020202020204" pitchFamily="34" charset="0"/>
              <a:buChar char="•"/>
            </a:pPr>
            <a:r>
              <a:rPr lang="de-DE" b="1" dirty="0" smtClean="0"/>
              <a:t>Höhe</a:t>
            </a:r>
            <a:endParaRPr lang="de-DE" b="1" dirty="0"/>
          </a:p>
          <a:p>
            <a:pPr marL="349250" lvl="3" indent="-285750">
              <a:buFont typeface="Symbol" panose="05050102010706020507" pitchFamily="18" charset="2"/>
              <a:buChar char="-"/>
            </a:pPr>
            <a:r>
              <a:rPr lang="de-DE" dirty="0"/>
              <a:t>bis zu </a:t>
            </a:r>
            <a:r>
              <a:rPr lang="de-DE" dirty="0">
                <a:solidFill>
                  <a:srgbClr val="C00000"/>
                </a:solidFill>
              </a:rPr>
              <a:t>€ 10.000.000 </a:t>
            </a:r>
            <a:r>
              <a:rPr lang="de-DE" dirty="0"/>
              <a:t>oder</a:t>
            </a:r>
          </a:p>
          <a:p>
            <a:pPr marL="349250" lvl="3" indent="-285750">
              <a:buFont typeface="Symbol" panose="05050102010706020507" pitchFamily="18" charset="2"/>
              <a:buChar char="-"/>
            </a:pPr>
            <a:r>
              <a:rPr lang="de-DE" dirty="0"/>
              <a:t>bis zu </a:t>
            </a:r>
            <a:r>
              <a:rPr lang="de-DE" dirty="0">
                <a:solidFill>
                  <a:srgbClr val="C00000"/>
                </a:solidFill>
              </a:rPr>
              <a:t>2% des </a:t>
            </a:r>
            <a:r>
              <a:rPr lang="de-DE" dirty="0"/>
              <a:t>gesamten, weltweit erzielten </a:t>
            </a:r>
            <a:r>
              <a:rPr lang="de-DE" dirty="0">
                <a:solidFill>
                  <a:srgbClr val="C00000"/>
                </a:solidFill>
              </a:rPr>
              <a:t>Jahresumsatzes</a:t>
            </a:r>
          </a:p>
          <a:p>
            <a:pPr marL="349250" lvl="3" indent="-285750">
              <a:buFont typeface="Symbol" panose="05050102010706020507" pitchFamily="18" charset="2"/>
              <a:buChar char="-"/>
            </a:pPr>
            <a:r>
              <a:rPr lang="de-DE" dirty="0"/>
              <a:t>je nachdem, welcher der Beträge höher ist</a:t>
            </a:r>
          </a:p>
          <a:p>
            <a:pPr marL="285750" lvl="1" indent="-285750">
              <a:buFont typeface="Arial" panose="020B0604020202020204" pitchFamily="34" charset="0"/>
              <a:buChar char="•"/>
            </a:pPr>
            <a:endParaRPr lang="de-DE" b="1" dirty="0" smtClean="0"/>
          </a:p>
          <a:p>
            <a:pPr marL="285750" lvl="1" indent="-285750">
              <a:buFont typeface="Arial" panose="020B0604020202020204" pitchFamily="34" charset="0"/>
              <a:buChar char="•"/>
            </a:pPr>
            <a:r>
              <a:rPr lang="de-DE" b="1" dirty="0" smtClean="0"/>
              <a:t>Bei </a:t>
            </a:r>
            <a:r>
              <a:rPr lang="de-DE" b="1" dirty="0"/>
              <a:t>Verstößen </a:t>
            </a:r>
            <a:r>
              <a:rPr lang="de-DE" b="1" dirty="0" smtClean="0"/>
              <a:t>gegen</a:t>
            </a:r>
            <a:endParaRPr lang="de-DE" dirty="0" smtClean="0"/>
          </a:p>
          <a:p>
            <a:pPr marL="349250" lvl="3" indent="-285750">
              <a:buFont typeface="Symbol" panose="05050102010706020507" pitchFamily="18" charset="2"/>
              <a:buChar char="-"/>
            </a:pPr>
            <a:r>
              <a:rPr lang="de-DE" dirty="0"/>
              <a:t>die Pflichten aus </a:t>
            </a:r>
            <a:r>
              <a:rPr lang="de-DE" dirty="0">
                <a:solidFill>
                  <a:srgbClr val="C00000"/>
                </a:solidFill>
              </a:rPr>
              <a:t>Art. 8, 11, 25, 26, 27, 28, 29, 30, 31, 32, 33, 34, 35, 36, 37, 38, 39, </a:t>
            </a:r>
            <a:r>
              <a:rPr lang="de-DE" dirty="0" smtClean="0">
                <a:solidFill>
                  <a:srgbClr val="C00000"/>
                </a:solidFill>
              </a:rPr>
              <a:t>42, 43</a:t>
            </a:r>
            <a:endParaRPr lang="de-DE" dirty="0" smtClean="0"/>
          </a:p>
          <a:p>
            <a:pPr marL="349250" lvl="3" indent="-285750">
              <a:buFont typeface="Symbol" panose="05050102010706020507" pitchFamily="18" charset="2"/>
              <a:buChar char="-"/>
            </a:pPr>
            <a:r>
              <a:rPr lang="de-DE" dirty="0" smtClean="0"/>
              <a:t>IT-Sicherheitsmanagement</a:t>
            </a:r>
            <a:endParaRPr lang="de-DE" dirty="0"/>
          </a:p>
          <a:p>
            <a:pPr marL="349250" lvl="3" indent="-285750">
              <a:buFont typeface="Symbol" panose="05050102010706020507" pitchFamily="18" charset="2"/>
              <a:buChar char="-"/>
            </a:pPr>
            <a:r>
              <a:rPr lang="de-DE" dirty="0"/>
              <a:t>Zusammenarbeit mit der Aufsichtsbehörde</a:t>
            </a:r>
          </a:p>
          <a:p>
            <a:pPr marL="349250" lvl="3" indent="-285750">
              <a:buFont typeface="Symbol" panose="05050102010706020507" pitchFamily="18" charset="2"/>
              <a:buChar char="-"/>
            </a:pPr>
            <a:r>
              <a:rPr lang="de-DE" dirty="0"/>
              <a:t>Alle Vorschriften zur </a:t>
            </a:r>
            <a:r>
              <a:rPr lang="de-DE" dirty="0" smtClean="0"/>
              <a:t>Auftragsdaten-   </a:t>
            </a:r>
            <a:r>
              <a:rPr lang="de-DE" dirty="0" err="1" smtClean="0"/>
              <a:t>verarbeitung</a:t>
            </a:r>
            <a:endParaRPr lang="de-DE" dirty="0"/>
          </a:p>
          <a:p>
            <a:pPr marL="349250" lvl="3" indent="-285750">
              <a:buFont typeface="Symbol" panose="05050102010706020507" pitchFamily="18" charset="2"/>
              <a:buChar char="-"/>
            </a:pPr>
            <a:r>
              <a:rPr lang="de-DE" dirty="0"/>
              <a:t>Datenschutz-Folgeabschätzung (neu!)</a:t>
            </a:r>
          </a:p>
          <a:p>
            <a:pPr marL="349250" lvl="3" indent="-285750">
              <a:buFont typeface="Symbol" panose="05050102010706020507" pitchFamily="18" charset="2"/>
              <a:buChar char="-"/>
            </a:pPr>
            <a:r>
              <a:rPr lang="de-DE" dirty="0"/>
              <a:t>Datenpannen</a:t>
            </a:r>
          </a:p>
          <a:p>
            <a:pPr lvl="1"/>
            <a:endParaRPr lang="de-DE" sz="1600" b="1" dirty="0" smtClean="0"/>
          </a:p>
          <a:p>
            <a:pPr lvl="1"/>
            <a:endParaRPr lang="de-DE" sz="1600" b="1" dirty="0"/>
          </a:p>
          <a:p>
            <a:pPr lvl="1"/>
            <a:r>
              <a:rPr lang="de-DE" sz="1600" b="1" dirty="0" smtClean="0"/>
              <a:t>Bußgelder nach Art. 83 Abs. 5 DSGVO</a:t>
            </a:r>
          </a:p>
          <a:p>
            <a:pPr marL="285750" lvl="1" indent="-285750">
              <a:buFontTx/>
              <a:buChar char="-"/>
            </a:pPr>
            <a:endParaRPr lang="de-DE" b="1" dirty="0" smtClean="0"/>
          </a:p>
          <a:p>
            <a:pPr marL="285750" lvl="1" indent="-285750">
              <a:buFont typeface="Arial" panose="020B0604020202020204" pitchFamily="34" charset="0"/>
              <a:buChar char="•"/>
            </a:pPr>
            <a:r>
              <a:rPr lang="de-DE" b="1" dirty="0" smtClean="0"/>
              <a:t>Höhe</a:t>
            </a:r>
          </a:p>
          <a:p>
            <a:pPr marL="285750" lvl="3" indent="-285750">
              <a:buFont typeface="Symbol" panose="05050102010706020507" pitchFamily="18" charset="2"/>
              <a:buChar char="-"/>
            </a:pPr>
            <a:r>
              <a:rPr lang="de-DE" dirty="0" smtClean="0"/>
              <a:t>bis zu</a:t>
            </a:r>
            <a:r>
              <a:rPr lang="de-DE" dirty="0" smtClean="0">
                <a:solidFill>
                  <a:srgbClr val="C00000"/>
                </a:solidFill>
              </a:rPr>
              <a:t> € 20.000.000 </a:t>
            </a:r>
            <a:r>
              <a:rPr lang="de-DE" dirty="0" smtClean="0"/>
              <a:t>oder</a:t>
            </a:r>
          </a:p>
          <a:p>
            <a:pPr marL="285750" lvl="3" indent="-285750">
              <a:buFont typeface="Symbol" panose="05050102010706020507" pitchFamily="18" charset="2"/>
              <a:buChar char="-"/>
            </a:pPr>
            <a:r>
              <a:rPr lang="de-DE" dirty="0"/>
              <a:t>b</a:t>
            </a:r>
            <a:r>
              <a:rPr lang="de-DE" dirty="0" smtClean="0"/>
              <a:t>is zu </a:t>
            </a:r>
            <a:r>
              <a:rPr lang="de-DE" dirty="0" smtClean="0">
                <a:solidFill>
                  <a:srgbClr val="C00000"/>
                </a:solidFill>
              </a:rPr>
              <a:t>4% des </a:t>
            </a:r>
            <a:r>
              <a:rPr lang="de-DE" dirty="0" smtClean="0"/>
              <a:t>gesamten, weltweit erzielten </a:t>
            </a:r>
            <a:r>
              <a:rPr lang="de-DE" dirty="0" smtClean="0">
                <a:solidFill>
                  <a:srgbClr val="C00000"/>
                </a:solidFill>
              </a:rPr>
              <a:t>Jahresumsatzes</a:t>
            </a:r>
          </a:p>
          <a:p>
            <a:pPr marL="285750" lvl="3" indent="-285750">
              <a:buFont typeface="Symbol" panose="05050102010706020507" pitchFamily="18" charset="2"/>
              <a:buChar char="-"/>
            </a:pPr>
            <a:r>
              <a:rPr lang="de-DE" dirty="0"/>
              <a:t>j</a:t>
            </a:r>
            <a:r>
              <a:rPr lang="de-DE" dirty="0" smtClean="0"/>
              <a:t>e nachdem, welcher der Beträge höher ist</a:t>
            </a:r>
          </a:p>
          <a:p>
            <a:pPr marL="285750" lvl="1" indent="-285750">
              <a:buFontTx/>
              <a:buChar char="-"/>
            </a:pPr>
            <a:endParaRPr lang="de-DE" b="1" dirty="0" smtClean="0"/>
          </a:p>
          <a:p>
            <a:pPr marL="285750" lvl="1" indent="-285750">
              <a:buFont typeface="Arial" panose="020B0604020202020204" pitchFamily="34" charset="0"/>
              <a:buChar char="•"/>
            </a:pPr>
            <a:r>
              <a:rPr lang="de-DE" b="1" dirty="0" smtClean="0"/>
              <a:t>Bei Verstößen gegen</a:t>
            </a:r>
          </a:p>
          <a:p>
            <a:pPr marL="349250" lvl="3" indent="-285750">
              <a:buFont typeface="Symbol" panose="05050102010706020507" pitchFamily="18" charset="2"/>
              <a:buChar char="-"/>
            </a:pPr>
            <a:r>
              <a:rPr lang="de-DE" dirty="0" smtClean="0"/>
              <a:t>Grundsätze für Verarbeitung, Einwilligung</a:t>
            </a:r>
          </a:p>
          <a:p>
            <a:pPr marL="349250" lvl="3" indent="-285750">
              <a:buFont typeface="Symbol" panose="05050102010706020507" pitchFamily="18" charset="2"/>
              <a:buChar char="-"/>
            </a:pPr>
            <a:r>
              <a:rPr lang="de-DE" dirty="0" smtClean="0"/>
              <a:t>Rechte der betroffenen Personen</a:t>
            </a:r>
          </a:p>
          <a:p>
            <a:pPr marL="349250" lvl="3" indent="-285750">
              <a:buFont typeface="Symbol" panose="05050102010706020507" pitchFamily="18" charset="2"/>
              <a:buChar char="-"/>
            </a:pPr>
            <a:r>
              <a:rPr lang="de-DE" dirty="0" smtClean="0"/>
              <a:t>Übermittlung personenbezogener Daten an Empfänger im Drittland/</a:t>
            </a:r>
            <a:r>
              <a:rPr lang="de-DE" dirty="0" err="1" smtClean="0"/>
              <a:t>internat</a:t>
            </a:r>
            <a:r>
              <a:rPr lang="de-DE" dirty="0" smtClean="0"/>
              <a:t>. Organisation</a:t>
            </a:r>
          </a:p>
          <a:p>
            <a:pPr marL="349250" lvl="3" indent="-285750">
              <a:buFont typeface="Symbol" panose="05050102010706020507" pitchFamily="18" charset="2"/>
              <a:buChar char="-"/>
            </a:pPr>
            <a:r>
              <a:rPr lang="de-DE" dirty="0" smtClean="0"/>
              <a:t>Alle Pflichten gem. den Rechtsvorschriften d. Mitgliedsstaaten, die aufgrund Öffnungsklausel erlassen wurden (bspw. Bestellung eines DSB)</a:t>
            </a:r>
          </a:p>
          <a:p>
            <a:pPr marL="349250" lvl="3" indent="-285750">
              <a:buFont typeface="Symbol" panose="05050102010706020507" pitchFamily="18" charset="2"/>
              <a:buChar char="-"/>
            </a:pPr>
            <a:r>
              <a:rPr lang="de-DE" dirty="0" smtClean="0"/>
              <a:t>Nichtbefolgen d. Anweisung d. Aufsichtsbehörde</a:t>
            </a:r>
          </a:p>
          <a:p>
            <a:pPr marL="349250" lvl="3" indent="-285750">
              <a:buFont typeface="Symbol" panose="05050102010706020507" pitchFamily="18" charset="2"/>
              <a:buChar char="-"/>
            </a:pPr>
            <a:r>
              <a:rPr lang="de-DE" dirty="0" smtClean="0"/>
              <a:t>Nichtgewährung des Zugangs für die Aufsichtsbehörde</a:t>
            </a:r>
            <a:endParaRPr lang="de-DE" dirty="0"/>
          </a:p>
        </p:txBody>
      </p:sp>
      <p:sp>
        <p:nvSpPr>
          <p:cNvPr id="2" name="Date Placeholder 1"/>
          <p:cNvSpPr>
            <a:spLocks noGrp="1"/>
          </p:cNvSpPr>
          <p:nvPr>
            <p:ph type="dt" sz="half" idx="14"/>
          </p:nvPr>
        </p:nvSpPr>
        <p:spPr>
          <a:xfrm>
            <a:off x="251520" y="6669302"/>
            <a:ext cx="2790000" cy="126000"/>
          </a:xfrm>
        </p:spPr>
        <p:txBody>
          <a:bodyPr/>
          <a:lstStyle/>
          <a:p>
            <a:r>
              <a:rPr lang="de-DE" smtClean="0"/>
              <a:t>www.ecovis.com</a:t>
            </a:r>
            <a:endParaRPr lang="de-DE" dirty="0"/>
          </a:p>
        </p:txBody>
      </p:sp>
      <p:sp>
        <p:nvSpPr>
          <p:cNvPr id="6" name="Footer Placeholder 5"/>
          <p:cNvSpPr>
            <a:spLocks noGrp="1"/>
          </p:cNvSpPr>
          <p:nvPr>
            <p:ph type="ftr" sz="quarter" idx="15"/>
          </p:nvPr>
        </p:nvSpPr>
        <p:spPr>
          <a:xfrm>
            <a:off x="3275856" y="6669302"/>
            <a:ext cx="3312368" cy="144074"/>
          </a:xfrm>
        </p:spPr>
        <p:txBody>
          <a:bodyPr/>
          <a:lstStyle/>
          <a:p>
            <a:r>
              <a:rPr lang="de-DE" smtClean="0"/>
              <a:t>Referentin: RA Marine Serebrjakova</a:t>
            </a:r>
            <a:endParaRPr lang="de-DE" dirty="0"/>
          </a:p>
        </p:txBody>
      </p:sp>
      <p:sp>
        <p:nvSpPr>
          <p:cNvPr id="5" name="Foliennummernplatzhalter 4"/>
          <p:cNvSpPr>
            <a:spLocks noGrp="1"/>
          </p:cNvSpPr>
          <p:nvPr>
            <p:ph type="sldNum" sz="quarter" idx="16"/>
          </p:nvPr>
        </p:nvSpPr>
        <p:spPr>
          <a:xfrm>
            <a:off x="8662080" y="6653626"/>
            <a:ext cx="230400" cy="151200"/>
          </a:xfrm>
        </p:spPr>
        <p:txBody>
          <a:bodyPr/>
          <a:lstStyle/>
          <a:p>
            <a:pPr algn="r"/>
            <a:fld id="{63FFF309-7B43-4697-A594-9877CC163A2D}" type="slidenum">
              <a:rPr lang="de-DE" smtClean="0"/>
              <a:pPr algn="r"/>
              <a:t>21</a:t>
            </a:fld>
            <a:endParaRPr lang="de-DE" dirty="0"/>
          </a:p>
        </p:txBody>
      </p:sp>
      <p:sp>
        <p:nvSpPr>
          <p:cNvPr id="9" name="Textfeld 8"/>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3. Ändert sich denn überhaupt etwas?</a:t>
            </a:r>
          </a:p>
        </p:txBody>
      </p:sp>
    </p:spTree>
    <p:extLst>
      <p:ext uri="{BB962C8B-B14F-4D97-AF65-F5344CB8AC3E}">
        <p14:creationId xmlns:p14="http://schemas.microsoft.com/office/powerpoint/2010/main" val="2198676779"/>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DE" dirty="0" smtClean="0"/>
              <a:t>Bedeutung III</a:t>
            </a:r>
            <a:endParaRPr lang="de-DE" dirty="0"/>
          </a:p>
        </p:txBody>
      </p:sp>
      <p:sp>
        <p:nvSpPr>
          <p:cNvPr id="8" name="Text Placeholder 7"/>
          <p:cNvSpPr>
            <a:spLocks noGrp="1"/>
          </p:cNvSpPr>
          <p:nvPr>
            <p:ph type="body" sz="quarter" idx="13"/>
          </p:nvPr>
        </p:nvSpPr>
        <p:spPr>
          <a:xfrm>
            <a:off x="251520" y="1276000"/>
            <a:ext cx="8136904" cy="352800"/>
          </a:xfrm>
        </p:spPr>
        <p:txBody>
          <a:bodyPr/>
          <a:lstStyle/>
          <a:p>
            <a:r>
              <a:rPr lang="de-DE" dirty="0" smtClean="0"/>
              <a:t>Datenschutz – bislang kein Thema?!</a:t>
            </a:r>
          </a:p>
          <a:p>
            <a:pPr marL="641350" lvl="3" indent="-285750">
              <a:buFontTx/>
              <a:buChar char="-"/>
            </a:pPr>
            <a:endParaRPr lang="de-DE" dirty="0" smtClean="0"/>
          </a:p>
          <a:p>
            <a:pPr marL="285750" lvl="1" indent="-285750">
              <a:buFontTx/>
              <a:buChar char="-"/>
            </a:pPr>
            <a:r>
              <a:rPr lang="de-DE" b="1" dirty="0" smtClean="0">
                <a:solidFill>
                  <a:srgbClr val="C00000"/>
                </a:solidFill>
              </a:rPr>
              <a:t>14. November 2016 – Datenschutz-Sonderprüfung</a:t>
            </a:r>
          </a:p>
          <a:p>
            <a:pPr marL="641350" lvl="3" indent="-285750">
              <a:buFont typeface="Arial" panose="020B0604020202020204" pitchFamily="34" charset="0"/>
              <a:buChar char="•"/>
            </a:pPr>
            <a:r>
              <a:rPr lang="de-DE" dirty="0" smtClean="0"/>
              <a:t>abgestimmte </a:t>
            </a:r>
            <a:r>
              <a:rPr lang="de-DE" dirty="0"/>
              <a:t>Aktion in 10 Bundesländern</a:t>
            </a:r>
          </a:p>
          <a:p>
            <a:pPr marL="1003300" lvl="5" indent="-285750">
              <a:buFont typeface="Arial" panose="020B0604020202020204" pitchFamily="34" charset="0"/>
              <a:buChar char="•"/>
            </a:pPr>
            <a:r>
              <a:rPr lang="de-DE" dirty="0">
                <a:solidFill>
                  <a:schemeClr val="accent4"/>
                </a:solidFill>
              </a:rPr>
              <a:t>Bayern, </a:t>
            </a:r>
            <a:r>
              <a:rPr lang="de-DE" b="1" dirty="0">
                <a:solidFill>
                  <a:srgbClr val="C00000"/>
                </a:solidFill>
              </a:rPr>
              <a:t>Mecklenburg-Vorpommern</a:t>
            </a:r>
            <a:r>
              <a:rPr lang="de-DE" dirty="0">
                <a:solidFill>
                  <a:schemeClr val="accent4"/>
                </a:solidFill>
              </a:rPr>
              <a:t>, Berlin, Hamburg, Niedersachsen, NRW und </a:t>
            </a:r>
            <a:r>
              <a:rPr lang="de-DE" dirty="0" smtClean="0">
                <a:solidFill>
                  <a:schemeClr val="accent4"/>
                </a:solidFill>
              </a:rPr>
              <a:t>Sachsen-Anhalt, Bremen</a:t>
            </a:r>
            <a:r>
              <a:rPr lang="de-DE" dirty="0">
                <a:solidFill>
                  <a:schemeClr val="accent4"/>
                </a:solidFill>
              </a:rPr>
              <a:t>, Rheinland-Pfalz</a:t>
            </a:r>
            <a:r>
              <a:rPr lang="de-DE" dirty="0" smtClean="0">
                <a:solidFill>
                  <a:schemeClr val="accent4"/>
                </a:solidFill>
              </a:rPr>
              <a:t>, Saarland</a:t>
            </a:r>
            <a:endParaRPr lang="de-DE" dirty="0">
              <a:solidFill>
                <a:schemeClr val="accent4"/>
              </a:solidFill>
            </a:endParaRPr>
          </a:p>
          <a:p>
            <a:pPr marL="641350" lvl="3" indent="-285750">
              <a:buFont typeface="Arial" panose="020B0604020202020204" pitchFamily="34" charset="0"/>
              <a:buChar char="•"/>
            </a:pPr>
            <a:r>
              <a:rPr lang="de-DE" dirty="0"/>
              <a:t>Prüfung in </a:t>
            </a:r>
            <a:r>
              <a:rPr lang="de-DE" dirty="0" smtClean="0"/>
              <a:t>500 zufällig ausgewählten Unternehmen</a:t>
            </a:r>
          </a:p>
          <a:p>
            <a:pPr marL="641350" lvl="3" indent="-285750">
              <a:buFontTx/>
              <a:buChar char="-"/>
            </a:pPr>
            <a:endParaRPr lang="de-DE" dirty="0"/>
          </a:p>
          <a:p>
            <a:pPr marL="285750" lvl="1" indent="-285750">
              <a:buFontTx/>
              <a:buChar char="-"/>
            </a:pPr>
            <a:r>
              <a:rPr lang="de-DE" dirty="0" smtClean="0"/>
              <a:t>25 Fragen, detaillierte Stellungnahme zur Inanspruchnahme von Dienstleistungen von Unternehmen außerhalb der EU angefordert</a:t>
            </a:r>
          </a:p>
          <a:p>
            <a:pPr marL="641350" lvl="3" indent="-285750">
              <a:buFont typeface="Arial" panose="020B0604020202020204" pitchFamily="34" charset="0"/>
              <a:buChar char="•"/>
            </a:pPr>
            <a:r>
              <a:rPr lang="de-DE" dirty="0" smtClean="0"/>
              <a:t>Fernwartung, Reisemanagement, CRM, Marketing, Bewerbermanagement, </a:t>
            </a:r>
            <a:br>
              <a:rPr lang="de-DE" dirty="0" smtClean="0"/>
            </a:br>
            <a:r>
              <a:rPr lang="de-DE" dirty="0" smtClean="0"/>
              <a:t>QM- / Compliance-Systeme, Ticketing</a:t>
            </a:r>
          </a:p>
          <a:p>
            <a:pPr marL="641350" lvl="3" indent="-285750">
              <a:buFont typeface="Arial" panose="020B0604020202020204" pitchFamily="34" charset="0"/>
              <a:buChar char="•"/>
            </a:pPr>
            <a:r>
              <a:rPr lang="de-DE" dirty="0" smtClean="0">
                <a:solidFill>
                  <a:srgbClr val="C00000"/>
                </a:solidFill>
              </a:rPr>
              <a:t>Externe Speicherlösungen (Dropbox)</a:t>
            </a:r>
          </a:p>
          <a:p>
            <a:pPr marL="641350" lvl="3" indent="-285750">
              <a:buFont typeface="Arial" panose="020B0604020202020204" pitchFamily="34" charset="0"/>
              <a:buChar char="•"/>
            </a:pPr>
            <a:r>
              <a:rPr lang="de-DE" dirty="0" smtClean="0">
                <a:solidFill>
                  <a:srgbClr val="C00000"/>
                </a:solidFill>
              </a:rPr>
              <a:t>Kollaborationsplattformen (Doodle)</a:t>
            </a:r>
          </a:p>
          <a:p>
            <a:pPr marL="641350" lvl="3" indent="-285750">
              <a:buFont typeface="Arial" panose="020B0604020202020204" pitchFamily="34" charset="0"/>
              <a:buChar char="•"/>
            </a:pPr>
            <a:r>
              <a:rPr lang="de-DE" dirty="0" smtClean="0">
                <a:solidFill>
                  <a:srgbClr val="C00000"/>
                </a:solidFill>
              </a:rPr>
              <a:t>Chat- / Messaging-Systeme (WhatsApp, </a:t>
            </a:r>
            <a:r>
              <a:rPr lang="de-DE" dirty="0" err="1" smtClean="0">
                <a:solidFill>
                  <a:srgbClr val="C00000"/>
                </a:solidFill>
              </a:rPr>
              <a:t>Threema</a:t>
            </a:r>
            <a:r>
              <a:rPr lang="de-DE" dirty="0" smtClean="0">
                <a:solidFill>
                  <a:srgbClr val="C00000"/>
                </a:solidFill>
              </a:rPr>
              <a:t>)</a:t>
            </a:r>
          </a:p>
          <a:p>
            <a:pPr marL="641350" lvl="3" indent="-285750">
              <a:buFont typeface="Arial" panose="020B0604020202020204" pitchFamily="34" charset="0"/>
              <a:buChar char="•"/>
            </a:pPr>
            <a:r>
              <a:rPr lang="de-DE" dirty="0" smtClean="0">
                <a:solidFill>
                  <a:srgbClr val="C00000"/>
                </a:solidFill>
              </a:rPr>
              <a:t>Videokonferenzsysteme (Skype)</a:t>
            </a:r>
          </a:p>
          <a:p>
            <a:pPr marL="641350" lvl="3" indent="-285750">
              <a:buFontTx/>
              <a:buChar char="-"/>
            </a:pPr>
            <a:endParaRPr lang="de-DE" dirty="0" smtClean="0"/>
          </a:p>
          <a:p>
            <a:pPr marL="285750" lvl="1" indent="-285750">
              <a:buFontTx/>
              <a:buChar char="-"/>
            </a:pPr>
            <a:r>
              <a:rPr lang="de-DE" b="1" dirty="0" smtClean="0">
                <a:solidFill>
                  <a:srgbClr val="C00000"/>
                </a:solidFill>
              </a:rPr>
              <a:t>Hätten Sie´s gewusst?</a:t>
            </a:r>
          </a:p>
          <a:p>
            <a:pPr marL="641350" lvl="3" indent="-285750">
              <a:buFont typeface="Arial" panose="020B0604020202020204" pitchFamily="34" charset="0"/>
              <a:buChar char="•"/>
            </a:pPr>
            <a:r>
              <a:rPr lang="de-DE" dirty="0" smtClean="0">
                <a:solidFill>
                  <a:srgbClr val="C00000"/>
                </a:solidFill>
              </a:rPr>
              <a:t>EU-U.S. Privacy </a:t>
            </a:r>
            <a:r>
              <a:rPr lang="de-DE" dirty="0" err="1" smtClean="0">
                <a:solidFill>
                  <a:srgbClr val="C00000"/>
                </a:solidFill>
              </a:rPr>
              <a:t>Shield</a:t>
            </a:r>
            <a:r>
              <a:rPr lang="de-DE" dirty="0" smtClean="0">
                <a:solidFill>
                  <a:srgbClr val="C00000"/>
                </a:solidFill>
              </a:rPr>
              <a:t>, </a:t>
            </a:r>
            <a:r>
              <a:rPr lang="de-DE" dirty="0" err="1" smtClean="0">
                <a:solidFill>
                  <a:srgbClr val="C00000"/>
                </a:solidFill>
              </a:rPr>
              <a:t>binding</a:t>
            </a:r>
            <a:r>
              <a:rPr lang="de-DE" dirty="0" smtClean="0">
                <a:solidFill>
                  <a:srgbClr val="C00000"/>
                </a:solidFill>
              </a:rPr>
              <a:t> </a:t>
            </a:r>
            <a:r>
              <a:rPr lang="de-DE" dirty="0" err="1" smtClean="0">
                <a:solidFill>
                  <a:srgbClr val="C00000"/>
                </a:solidFill>
              </a:rPr>
              <a:t>corporate</a:t>
            </a:r>
            <a:r>
              <a:rPr lang="de-DE" dirty="0" smtClean="0">
                <a:solidFill>
                  <a:srgbClr val="C00000"/>
                </a:solidFill>
              </a:rPr>
              <a:t> </a:t>
            </a:r>
            <a:r>
              <a:rPr lang="de-DE" dirty="0" err="1" smtClean="0">
                <a:solidFill>
                  <a:srgbClr val="C00000"/>
                </a:solidFill>
              </a:rPr>
              <a:t>rules</a:t>
            </a:r>
            <a:r>
              <a:rPr lang="de-DE" dirty="0" smtClean="0">
                <a:solidFill>
                  <a:srgbClr val="C00000"/>
                </a:solidFill>
              </a:rPr>
              <a:t> </a:t>
            </a:r>
          </a:p>
          <a:p>
            <a:pPr marL="641350" lvl="3" indent="-285750">
              <a:buFont typeface="Arial" panose="020B0604020202020204" pitchFamily="34" charset="0"/>
              <a:buChar char="•"/>
            </a:pPr>
            <a:r>
              <a:rPr lang="de-DE" dirty="0" smtClean="0">
                <a:solidFill>
                  <a:srgbClr val="C00000"/>
                </a:solidFill>
              </a:rPr>
              <a:t>Oder liegen Ihnen wirksame  Einwilligungserklärungen </a:t>
            </a:r>
            <a:r>
              <a:rPr lang="de-DE" u="sng" dirty="0" smtClean="0">
                <a:solidFill>
                  <a:srgbClr val="C00000"/>
                </a:solidFill>
              </a:rPr>
              <a:t>aller</a:t>
            </a:r>
            <a:r>
              <a:rPr lang="de-DE" dirty="0" smtClean="0">
                <a:solidFill>
                  <a:srgbClr val="C00000"/>
                </a:solidFill>
              </a:rPr>
              <a:t> Beteiligten vor…?</a:t>
            </a:r>
            <a:endParaRPr lang="de-DE" dirty="0">
              <a:solidFill>
                <a:srgbClr val="C00000"/>
              </a:solidFill>
            </a:endParaRPr>
          </a:p>
          <a:p>
            <a:pPr marL="1003300" lvl="5" indent="-285750">
              <a:buFontTx/>
              <a:buChar char="-"/>
            </a:pPr>
            <a:endParaRPr lang="de-DE" dirty="0"/>
          </a:p>
        </p:txBody>
      </p:sp>
      <p:sp>
        <p:nvSpPr>
          <p:cNvPr id="2" name="Date Placeholder 1"/>
          <p:cNvSpPr>
            <a:spLocks noGrp="1"/>
          </p:cNvSpPr>
          <p:nvPr>
            <p:ph type="dt" sz="half" idx="14"/>
          </p:nvPr>
        </p:nvSpPr>
        <p:spPr/>
        <p:txBody>
          <a:bodyPr/>
          <a:lstStyle/>
          <a:p>
            <a:r>
              <a:rPr lang="de-DE" smtClean="0"/>
              <a:t>www.ecovis.com</a:t>
            </a:r>
            <a:endParaRPr lang="de-DE" dirty="0"/>
          </a:p>
        </p:txBody>
      </p:sp>
      <p:sp>
        <p:nvSpPr>
          <p:cNvPr id="6" name="Footer Placeholder 5"/>
          <p:cNvSpPr>
            <a:spLocks noGrp="1"/>
          </p:cNvSpPr>
          <p:nvPr>
            <p:ph type="ftr" sz="quarter" idx="15"/>
          </p:nvPr>
        </p:nvSpPr>
        <p:spPr/>
        <p:txBody>
          <a:bodyPr/>
          <a:lstStyle/>
          <a:p>
            <a:r>
              <a:rPr lang="de-DE" smtClean="0"/>
              <a:t>Referentin: RA Marine Serebrjakova</a:t>
            </a:r>
            <a:endParaRPr lang="de-DE" dirty="0"/>
          </a:p>
        </p:txBody>
      </p:sp>
      <p:sp>
        <p:nvSpPr>
          <p:cNvPr id="5" name="Foliennummernplatzhalter 4"/>
          <p:cNvSpPr>
            <a:spLocks noGrp="1"/>
          </p:cNvSpPr>
          <p:nvPr>
            <p:ph type="sldNum" sz="quarter" idx="16"/>
          </p:nvPr>
        </p:nvSpPr>
        <p:spPr/>
        <p:txBody>
          <a:bodyPr/>
          <a:lstStyle/>
          <a:p>
            <a:pPr algn="r"/>
            <a:fld id="{63FFF309-7B43-4697-A594-9877CC163A2D}" type="slidenum">
              <a:rPr lang="de-DE" smtClean="0"/>
              <a:pPr algn="r"/>
              <a:t>22</a:t>
            </a:fld>
            <a:endParaRPr lang="de-DE" dirty="0"/>
          </a:p>
        </p:txBody>
      </p:sp>
      <p:graphicFrame>
        <p:nvGraphicFramePr>
          <p:cNvPr id="9" name="Diagramm 8"/>
          <p:cNvGraphicFramePr/>
          <p:nvPr>
            <p:extLst>
              <p:ext uri="{D42A27DB-BD31-4B8C-83A1-F6EECF244321}">
                <p14:modId xmlns:p14="http://schemas.microsoft.com/office/powerpoint/2010/main" val="3725407355"/>
              </p:ext>
            </p:extLst>
          </p:nvPr>
        </p:nvGraphicFramePr>
        <p:xfrm>
          <a:off x="5220072" y="3933056"/>
          <a:ext cx="2767309"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08261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340768"/>
            <a:ext cx="7776864" cy="1440160"/>
          </a:xfrm>
        </p:spPr>
        <p:txBody>
          <a:bodyPr/>
          <a:lstStyle/>
          <a:p>
            <a:pPr marL="622300" indent="-622300"/>
            <a:r>
              <a:rPr lang="de-DE" sz="2800" dirty="0" smtClean="0"/>
              <a:t>4.   Was muss ich denn dann jetzt machen?</a:t>
            </a:r>
            <a:endParaRPr lang="de-DE" sz="2800" dirty="0"/>
          </a:p>
        </p:txBody>
      </p:sp>
      <p:sp>
        <p:nvSpPr>
          <p:cNvPr id="4" name="Datumsplatzhalter 3"/>
          <p:cNvSpPr>
            <a:spLocks noGrp="1"/>
          </p:cNvSpPr>
          <p:nvPr>
            <p:ph type="dt" sz="half" idx="14"/>
          </p:nvPr>
        </p:nvSpPr>
        <p:spPr>
          <a:xfrm>
            <a:off x="251520" y="6669302"/>
            <a:ext cx="2790000" cy="126000"/>
          </a:xfrm>
        </p:spPr>
        <p:txBody>
          <a:bodyPr/>
          <a:lstStyle/>
          <a:p>
            <a:r>
              <a:rPr lang="de-DE" smtClean="0">
                <a:solidFill>
                  <a:srgbClr val="FFFFFF"/>
                </a:solidFill>
              </a:rPr>
              <a:t>www.ecovis.com</a:t>
            </a:r>
            <a:endParaRPr dirty="0">
              <a:solidFill>
                <a:srgbClr val="FFFFFF"/>
              </a:solidFill>
            </a:endParaRPr>
          </a:p>
        </p:txBody>
      </p:sp>
      <p:sp>
        <p:nvSpPr>
          <p:cNvPr id="5" name="Fußzeilenplatzhalter 4"/>
          <p:cNvSpPr>
            <a:spLocks noGrp="1"/>
          </p:cNvSpPr>
          <p:nvPr>
            <p:ph type="ftr" sz="quarter" idx="15"/>
          </p:nvPr>
        </p:nvSpPr>
        <p:spPr>
          <a:xfrm>
            <a:off x="3275856" y="6669302"/>
            <a:ext cx="3312368" cy="144074"/>
          </a:xfrm>
        </p:spPr>
        <p:txBody>
          <a:bodyPr/>
          <a:lstStyle/>
          <a:p>
            <a:r>
              <a:rPr lang="de-DE" smtClean="0">
                <a:solidFill>
                  <a:srgbClr val="FFFFFF"/>
                </a:solidFill>
              </a:rPr>
              <a:t>Referentin: RA Marine Serebrjakova</a:t>
            </a:r>
            <a:endParaRPr dirty="0">
              <a:solidFill>
                <a:srgbClr val="FFFFFF"/>
              </a:solidFill>
            </a:endParaRPr>
          </a:p>
        </p:txBody>
      </p:sp>
      <p:sp>
        <p:nvSpPr>
          <p:cNvPr id="6" name="Foliennummernplatzhalter 5"/>
          <p:cNvSpPr>
            <a:spLocks noGrp="1"/>
          </p:cNvSpPr>
          <p:nvPr>
            <p:ph type="sldNum" sz="quarter" idx="16"/>
          </p:nvPr>
        </p:nvSpPr>
        <p:spPr>
          <a:xfrm>
            <a:off x="8662080" y="6653626"/>
            <a:ext cx="230400" cy="151200"/>
          </a:xfrm>
        </p:spPr>
        <p:txBody>
          <a:bodyPr/>
          <a:lstStyle/>
          <a:p>
            <a:fld id="{63FFF309-7B43-4697-A594-9877CC163A2D}" type="slidenum">
              <a:rPr>
                <a:solidFill>
                  <a:srgbClr val="FFFFFF"/>
                </a:solidFill>
              </a:rPr>
              <a:pPr/>
              <a:t>23</a:t>
            </a:fld>
            <a:endParaRPr dirty="0">
              <a:solidFill>
                <a:srgbClr val="FFFFFF"/>
              </a:solidFill>
            </a:endParaRPr>
          </a:p>
        </p:txBody>
      </p:sp>
      <p:sp>
        <p:nvSpPr>
          <p:cNvPr id="7" name="Titel 1"/>
          <p:cNvSpPr txBox="1">
            <a:spLocks/>
          </p:cNvSpPr>
          <p:nvPr/>
        </p:nvSpPr>
        <p:spPr>
          <a:xfrm>
            <a:off x="6228184" y="2852936"/>
            <a:ext cx="2376264" cy="3159968"/>
          </a:xfrm>
          <a:prstGeom prst="rect">
            <a:avLst/>
          </a:prstGeom>
        </p:spPr>
        <p:txBody>
          <a:bodyPr vert="horz" lIns="91440" tIns="45720" rIns="90000" bIns="45720" rtlCol="0" anchor="t" anchorCtr="0">
            <a:noAutofit/>
          </a:bodyPr>
          <a:lstStyle>
            <a:lvl1pPr algn="l" defTabSz="914400" rtl="0" eaLnBrk="1" latinLnBrk="0" hangingPunct="1">
              <a:spcBef>
                <a:spcPct val="0"/>
              </a:spcBef>
              <a:buNone/>
              <a:defRPr lang="de-DE" sz="2400" b="1" i="0" kern="1200" noProof="0" dirty="0">
                <a:solidFill>
                  <a:schemeClr val="accent4"/>
                </a:solidFill>
                <a:effectLst/>
                <a:latin typeface="Arial" panose="020B0604020202020204" pitchFamily="34" charset="0"/>
                <a:ea typeface="+mn-ea"/>
                <a:cs typeface="Arial" pitchFamily="34" charset="0"/>
              </a:defRPr>
            </a:lvl1pPr>
          </a:lstStyle>
          <a:p>
            <a:pPr marL="622300" indent="-622300" fontAlgn="auto">
              <a:lnSpc>
                <a:spcPct val="100000"/>
              </a:lnSpc>
              <a:spcAft>
                <a:spcPts val="0"/>
              </a:spcAft>
            </a:pPr>
            <a:r>
              <a:rPr lang="de-DE" sz="16600" dirty="0" smtClean="0"/>
              <a:t>?</a:t>
            </a:r>
            <a:endParaRPr lang="de-DE" sz="16600" dirty="0"/>
          </a:p>
        </p:txBody>
      </p:sp>
    </p:spTree>
    <p:extLst>
      <p:ext uri="{BB962C8B-B14F-4D97-AF65-F5344CB8AC3E}">
        <p14:creationId xmlns:p14="http://schemas.microsoft.com/office/powerpoint/2010/main" val="1201508173"/>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a:xfrm>
            <a:off x="251520" y="6669302"/>
            <a:ext cx="2790000" cy="126000"/>
          </a:xfrm>
        </p:spPr>
        <p:txBody>
          <a:bodyPr/>
          <a:lstStyle/>
          <a:p>
            <a:r>
              <a:rPr lang="de-DE" smtClean="0">
                <a:solidFill>
                  <a:srgbClr val="FFFFFF"/>
                </a:solidFill>
              </a:rPr>
              <a:t>www.ecovis.com</a:t>
            </a:r>
            <a:endParaRPr dirty="0">
              <a:solidFill>
                <a:srgbClr val="FFFFFF"/>
              </a:solidFill>
            </a:endParaRPr>
          </a:p>
        </p:txBody>
      </p:sp>
      <p:sp>
        <p:nvSpPr>
          <p:cNvPr id="5" name="Fußzeilenplatzhalter 4"/>
          <p:cNvSpPr>
            <a:spLocks noGrp="1"/>
          </p:cNvSpPr>
          <p:nvPr>
            <p:ph type="ftr" sz="quarter" idx="15"/>
          </p:nvPr>
        </p:nvSpPr>
        <p:spPr>
          <a:xfrm>
            <a:off x="3275856" y="6669302"/>
            <a:ext cx="3312368" cy="144074"/>
          </a:xfrm>
        </p:spPr>
        <p:txBody>
          <a:bodyPr/>
          <a:lstStyle/>
          <a:p>
            <a:r>
              <a:rPr lang="de-DE" smtClean="0">
                <a:solidFill>
                  <a:srgbClr val="FFFFFF"/>
                </a:solidFill>
              </a:rPr>
              <a:t>Referentin: RA Marine Serebrjakova</a:t>
            </a:r>
            <a:endParaRPr dirty="0">
              <a:solidFill>
                <a:srgbClr val="FFFFFF"/>
              </a:solidFill>
            </a:endParaRPr>
          </a:p>
        </p:txBody>
      </p:sp>
      <p:sp>
        <p:nvSpPr>
          <p:cNvPr id="6" name="Foliennummernplatzhalter 5"/>
          <p:cNvSpPr>
            <a:spLocks noGrp="1"/>
          </p:cNvSpPr>
          <p:nvPr>
            <p:ph type="sldNum" sz="quarter" idx="16"/>
          </p:nvPr>
        </p:nvSpPr>
        <p:spPr>
          <a:xfrm>
            <a:off x="8662080" y="6653626"/>
            <a:ext cx="230400" cy="151200"/>
          </a:xfrm>
        </p:spPr>
        <p:txBody>
          <a:bodyPr/>
          <a:lstStyle/>
          <a:p>
            <a:fld id="{63FFF309-7B43-4697-A594-9877CC163A2D}" type="slidenum">
              <a:rPr>
                <a:solidFill>
                  <a:srgbClr val="FFFFFF"/>
                </a:solidFill>
              </a:rPr>
              <a:pPr/>
              <a:t>24</a:t>
            </a:fld>
            <a:endParaRPr dirty="0">
              <a:solidFill>
                <a:srgbClr val="FFFFFF"/>
              </a:solidFill>
            </a:endParaRPr>
          </a:p>
        </p:txBody>
      </p:sp>
      <p:sp>
        <p:nvSpPr>
          <p:cNvPr id="39" name="Title 6"/>
          <p:cNvSpPr txBox="1">
            <a:spLocks/>
          </p:cNvSpPr>
          <p:nvPr/>
        </p:nvSpPr>
        <p:spPr>
          <a:xfrm>
            <a:off x="251520" y="476672"/>
            <a:ext cx="7848872" cy="792088"/>
          </a:xfrm>
          <a:prstGeom prst="rect">
            <a:avLst/>
          </a:prstGeom>
        </p:spPr>
        <p:txBody>
          <a:bodyPr/>
          <a:lstStyle>
            <a:lvl1pPr algn="l" defTabSz="914400" rtl="0" eaLnBrk="1" latinLnBrk="0" hangingPunct="1">
              <a:spcBef>
                <a:spcPct val="0"/>
              </a:spcBef>
              <a:buNone/>
              <a:defRPr lang="de-DE" sz="2400" b="1" i="0" kern="1200" noProof="0" dirty="0">
                <a:solidFill>
                  <a:schemeClr val="accent4"/>
                </a:solidFill>
                <a:effectLst/>
                <a:latin typeface="Arial" panose="020B0604020202020204" pitchFamily="34" charset="0"/>
                <a:ea typeface="+mn-ea"/>
                <a:cs typeface="Arial" pitchFamily="34" charset="0"/>
              </a:defRPr>
            </a:lvl1pPr>
          </a:lstStyle>
          <a:p>
            <a:pPr fontAlgn="auto">
              <a:lnSpc>
                <a:spcPct val="100000"/>
              </a:lnSpc>
              <a:spcAft>
                <a:spcPts val="0"/>
              </a:spcAft>
            </a:pPr>
            <a:r>
              <a:rPr lang="de-DE" sz="2800" dirty="0" smtClean="0">
                <a:solidFill>
                  <a:schemeClr val="accent1">
                    <a:lumMod val="50000"/>
                  </a:schemeClr>
                </a:solidFill>
              </a:rPr>
              <a:t>Datenschutz-Management-System (DSMS) mit seinen Bausteinen</a:t>
            </a:r>
            <a:endParaRPr lang="de-DE" sz="2800" dirty="0">
              <a:solidFill>
                <a:schemeClr val="accent1">
                  <a:lumMod val="50000"/>
                </a:schemeClr>
              </a:solidFill>
            </a:endParaRPr>
          </a:p>
        </p:txBody>
      </p:sp>
      <p:sp>
        <p:nvSpPr>
          <p:cNvPr id="46" name="Abgerundetes Rechteck 45"/>
          <p:cNvSpPr/>
          <p:nvPr/>
        </p:nvSpPr>
        <p:spPr bwMode="auto">
          <a:xfrm>
            <a:off x="4788024" y="5013176"/>
            <a:ext cx="3096344" cy="1008112"/>
          </a:xfrm>
          <a:prstGeom prst="roundRect">
            <a:avLst/>
          </a:prstGeom>
          <a:no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48" name="Abgerundetes Rechteck 47"/>
          <p:cNvSpPr/>
          <p:nvPr/>
        </p:nvSpPr>
        <p:spPr bwMode="auto">
          <a:xfrm>
            <a:off x="5726352" y="3573016"/>
            <a:ext cx="3096344" cy="1008112"/>
          </a:xfrm>
          <a:prstGeom prst="roundRect">
            <a:avLst/>
          </a:prstGeom>
          <a:no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50" name="Abgerundetes Rechteck 49"/>
          <p:cNvSpPr/>
          <p:nvPr/>
        </p:nvSpPr>
        <p:spPr bwMode="auto">
          <a:xfrm>
            <a:off x="2987824" y="1988840"/>
            <a:ext cx="3096344" cy="1008112"/>
          </a:xfrm>
          <a:prstGeom prst="roundRect">
            <a:avLst/>
          </a:prstGeom>
          <a:no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24" name="Textfeld 23"/>
          <p:cNvSpPr txBox="1"/>
          <p:nvPr/>
        </p:nvSpPr>
        <p:spPr>
          <a:xfrm>
            <a:off x="683568" y="3921006"/>
            <a:ext cx="2377496" cy="313932"/>
          </a:xfrm>
          <a:prstGeom prst="rect">
            <a:avLst/>
          </a:prstGeom>
          <a:noFill/>
        </p:spPr>
        <p:txBody>
          <a:bodyPr wrap="square" rtlCol="0">
            <a:spAutoFit/>
          </a:bodyPr>
          <a:lstStyle/>
          <a:p>
            <a:r>
              <a:rPr lang="de-DE" sz="1600" b="1" dirty="0" smtClean="0">
                <a:solidFill>
                  <a:schemeClr val="accent1">
                    <a:lumMod val="50000"/>
                  </a:schemeClr>
                </a:solidFill>
                <a:latin typeface="Arial" panose="020B0604020202020204" pitchFamily="34" charset="0"/>
                <a:cs typeface="Arial" pitchFamily="34" charset="0"/>
              </a:rPr>
              <a:t>Informationspflichten</a:t>
            </a:r>
          </a:p>
        </p:txBody>
      </p:sp>
      <p:sp>
        <p:nvSpPr>
          <p:cNvPr id="25" name="Textfeld 24"/>
          <p:cNvSpPr txBox="1"/>
          <p:nvPr/>
        </p:nvSpPr>
        <p:spPr>
          <a:xfrm>
            <a:off x="3203848" y="2132856"/>
            <a:ext cx="2686846" cy="757130"/>
          </a:xfrm>
          <a:prstGeom prst="rect">
            <a:avLst/>
          </a:prstGeom>
          <a:noFill/>
          <a:ln>
            <a:noFill/>
          </a:ln>
        </p:spPr>
        <p:txBody>
          <a:bodyPr wrap="square" rtlCol="0">
            <a:spAutoFit/>
          </a:bodyPr>
          <a:lstStyle/>
          <a:p>
            <a:endParaRPr lang="de-DE" sz="1600" b="1" dirty="0" smtClean="0">
              <a:solidFill>
                <a:schemeClr val="accent1">
                  <a:lumMod val="50000"/>
                </a:schemeClr>
              </a:solidFill>
              <a:latin typeface="Arial" panose="020B0604020202020204" pitchFamily="34" charset="0"/>
              <a:cs typeface="Arial" pitchFamily="34" charset="0"/>
            </a:endParaRPr>
          </a:p>
          <a:p>
            <a:r>
              <a:rPr lang="de-DE" sz="1600" b="1" dirty="0" smtClean="0">
                <a:solidFill>
                  <a:schemeClr val="accent1">
                    <a:lumMod val="50000"/>
                  </a:schemeClr>
                </a:solidFill>
                <a:latin typeface="Arial" panose="020B0604020202020204" pitchFamily="34" charset="0"/>
                <a:cs typeface="Arial" pitchFamily="34" charset="0"/>
              </a:rPr>
              <a:t>Verarbeitungsverzeichnis</a:t>
            </a:r>
          </a:p>
          <a:p>
            <a:endParaRPr lang="de-DE" sz="1600" b="1" dirty="0" smtClean="0">
              <a:solidFill>
                <a:schemeClr val="accent1">
                  <a:lumMod val="50000"/>
                </a:schemeClr>
              </a:solidFill>
              <a:latin typeface="Arial" panose="020B0604020202020204" pitchFamily="34" charset="0"/>
              <a:cs typeface="Arial" pitchFamily="34" charset="0"/>
            </a:endParaRPr>
          </a:p>
        </p:txBody>
      </p:sp>
      <p:sp>
        <p:nvSpPr>
          <p:cNvPr id="26" name="Textfeld 25"/>
          <p:cNvSpPr txBox="1"/>
          <p:nvPr/>
        </p:nvSpPr>
        <p:spPr>
          <a:xfrm>
            <a:off x="5146832" y="5229200"/>
            <a:ext cx="2377496" cy="535531"/>
          </a:xfrm>
          <a:prstGeom prst="rect">
            <a:avLst/>
          </a:prstGeom>
          <a:noFill/>
        </p:spPr>
        <p:txBody>
          <a:bodyPr wrap="square" rtlCol="0">
            <a:spAutoFit/>
          </a:bodyPr>
          <a:lstStyle/>
          <a:p>
            <a:pPr algn="ctr"/>
            <a:r>
              <a:rPr lang="de-DE" sz="1600" b="1" dirty="0" smtClean="0">
                <a:solidFill>
                  <a:schemeClr val="accent1">
                    <a:lumMod val="50000"/>
                  </a:schemeClr>
                </a:solidFill>
                <a:latin typeface="Arial" panose="020B0604020202020204" pitchFamily="34" charset="0"/>
                <a:cs typeface="Arial" pitchFamily="34" charset="0"/>
              </a:rPr>
              <a:t>Datenschutz-Folgenabschätzung</a:t>
            </a:r>
          </a:p>
        </p:txBody>
      </p:sp>
      <p:sp>
        <p:nvSpPr>
          <p:cNvPr id="27" name="Textfeld 26"/>
          <p:cNvSpPr txBox="1"/>
          <p:nvPr/>
        </p:nvSpPr>
        <p:spPr>
          <a:xfrm>
            <a:off x="5796136" y="3861048"/>
            <a:ext cx="3096344" cy="535531"/>
          </a:xfrm>
          <a:prstGeom prst="rect">
            <a:avLst/>
          </a:prstGeom>
          <a:noFill/>
        </p:spPr>
        <p:txBody>
          <a:bodyPr wrap="square" rtlCol="0">
            <a:spAutoFit/>
          </a:bodyPr>
          <a:lstStyle/>
          <a:p>
            <a:pPr algn="ctr"/>
            <a:r>
              <a:rPr lang="de-DE" sz="1600" b="1" dirty="0" smtClean="0">
                <a:solidFill>
                  <a:schemeClr val="accent1">
                    <a:lumMod val="50000"/>
                  </a:schemeClr>
                </a:solidFill>
                <a:latin typeface="Arial" panose="020B0604020202020204" pitchFamily="34" charset="0"/>
                <a:cs typeface="Arial" pitchFamily="34" charset="0"/>
              </a:rPr>
              <a:t>Technische/organisatorische Maßnahmen</a:t>
            </a:r>
          </a:p>
        </p:txBody>
      </p:sp>
      <p:sp>
        <p:nvSpPr>
          <p:cNvPr id="28" name="Textfeld 27"/>
          <p:cNvSpPr txBox="1"/>
          <p:nvPr/>
        </p:nvSpPr>
        <p:spPr>
          <a:xfrm>
            <a:off x="1691680" y="5339999"/>
            <a:ext cx="2377496" cy="313932"/>
          </a:xfrm>
          <a:prstGeom prst="rect">
            <a:avLst/>
          </a:prstGeom>
          <a:noFill/>
        </p:spPr>
        <p:txBody>
          <a:bodyPr wrap="square" rtlCol="0">
            <a:spAutoFit/>
          </a:bodyPr>
          <a:lstStyle/>
          <a:p>
            <a:r>
              <a:rPr lang="de-DE" sz="1600" b="1" dirty="0" smtClean="0">
                <a:solidFill>
                  <a:schemeClr val="accent1">
                    <a:lumMod val="50000"/>
                  </a:schemeClr>
                </a:solidFill>
                <a:latin typeface="Arial" panose="020B0604020202020204" pitchFamily="34" charset="0"/>
                <a:cs typeface="Arial" pitchFamily="34" charset="0"/>
              </a:rPr>
              <a:t>Auftragsverarbeitung</a:t>
            </a:r>
          </a:p>
        </p:txBody>
      </p:sp>
      <p:sp>
        <p:nvSpPr>
          <p:cNvPr id="29" name="Abgerundetes Rechteck 28"/>
          <p:cNvSpPr/>
          <p:nvPr/>
        </p:nvSpPr>
        <p:spPr bwMode="auto">
          <a:xfrm>
            <a:off x="1259632" y="5013176"/>
            <a:ext cx="3096344" cy="1008112"/>
          </a:xfrm>
          <a:prstGeom prst="roundRect">
            <a:avLst/>
          </a:prstGeom>
          <a:no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31" name="Abgerundetes Rechteck 30"/>
          <p:cNvSpPr/>
          <p:nvPr/>
        </p:nvSpPr>
        <p:spPr bwMode="auto">
          <a:xfrm>
            <a:off x="251520" y="3573016"/>
            <a:ext cx="3096344" cy="1008112"/>
          </a:xfrm>
          <a:prstGeom prst="roundRect">
            <a:avLst/>
          </a:prstGeom>
          <a:no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34" name="Ellipse 33"/>
          <p:cNvSpPr/>
          <p:nvPr/>
        </p:nvSpPr>
        <p:spPr bwMode="auto">
          <a:xfrm>
            <a:off x="3203848" y="2780928"/>
            <a:ext cx="2665288" cy="248323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35" name="Textfeld 34"/>
          <p:cNvSpPr txBox="1"/>
          <p:nvPr/>
        </p:nvSpPr>
        <p:spPr>
          <a:xfrm>
            <a:off x="3635896" y="3437612"/>
            <a:ext cx="1872208" cy="1338828"/>
          </a:xfrm>
          <a:prstGeom prst="rect">
            <a:avLst/>
          </a:prstGeom>
          <a:noFill/>
        </p:spPr>
        <p:txBody>
          <a:bodyPr wrap="square" rtlCol="0">
            <a:spAutoFit/>
          </a:bodyPr>
          <a:lstStyle/>
          <a:p>
            <a:pPr algn="ctr">
              <a:lnSpc>
                <a:spcPct val="150000"/>
              </a:lnSpc>
            </a:pPr>
            <a:r>
              <a:rPr lang="de-DE" sz="1800" b="1" dirty="0" smtClean="0">
                <a:solidFill>
                  <a:schemeClr val="bg1"/>
                </a:solidFill>
                <a:latin typeface="Arial" panose="020B0604020202020204" pitchFamily="34" charset="0"/>
                <a:cs typeface="Arial" pitchFamily="34" charset="0"/>
              </a:rPr>
              <a:t>Datenschutz-Management-</a:t>
            </a:r>
          </a:p>
          <a:p>
            <a:pPr algn="ctr">
              <a:lnSpc>
                <a:spcPct val="150000"/>
              </a:lnSpc>
            </a:pPr>
            <a:r>
              <a:rPr lang="de-DE" sz="1800" b="1" dirty="0" smtClean="0">
                <a:solidFill>
                  <a:schemeClr val="bg1"/>
                </a:solidFill>
                <a:latin typeface="Arial" panose="020B0604020202020204" pitchFamily="34" charset="0"/>
                <a:cs typeface="Arial" pitchFamily="34" charset="0"/>
              </a:rPr>
              <a:t>System</a:t>
            </a:r>
          </a:p>
        </p:txBody>
      </p:sp>
      <p:sp>
        <p:nvSpPr>
          <p:cNvPr id="36" name="Ellipse 35"/>
          <p:cNvSpPr/>
          <p:nvPr/>
        </p:nvSpPr>
        <p:spPr bwMode="auto">
          <a:xfrm>
            <a:off x="4320588" y="1772816"/>
            <a:ext cx="395428" cy="36004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r>
              <a:rPr lang="de-DE" sz="1600" b="1" dirty="0" smtClean="0">
                <a:solidFill>
                  <a:schemeClr val="bg1"/>
                </a:solidFill>
                <a:latin typeface="Arial" panose="020B0604020202020204" pitchFamily="34" charset="0"/>
                <a:cs typeface="Arial" pitchFamily="34" charset="0"/>
              </a:rPr>
              <a:t>1</a:t>
            </a:r>
          </a:p>
        </p:txBody>
      </p:sp>
      <p:sp>
        <p:nvSpPr>
          <p:cNvPr id="37" name="Ellipse 36"/>
          <p:cNvSpPr/>
          <p:nvPr/>
        </p:nvSpPr>
        <p:spPr bwMode="auto">
          <a:xfrm>
            <a:off x="7020272" y="3356992"/>
            <a:ext cx="395428" cy="36004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r>
              <a:rPr lang="de-DE" sz="1600" b="1" dirty="0" smtClean="0">
                <a:solidFill>
                  <a:schemeClr val="bg1"/>
                </a:solidFill>
                <a:latin typeface="Arial" panose="020B0604020202020204" pitchFamily="34" charset="0"/>
                <a:cs typeface="Arial" pitchFamily="34" charset="0"/>
              </a:rPr>
              <a:t>2</a:t>
            </a:r>
          </a:p>
        </p:txBody>
      </p:sp>
      <p:sp>
        <p:nvSpPr>
          <p:cNvPr id="38" name="Ellipse 37"/>
          <p:cNvSpPr/>
          <p:nvPr/>
        </p:nvSpPr>
        <p:spPr bwMode="auto">
          <a:xfrm>
            <a:off x="6120788" y="4797152"/>
            <a:ext cx="395428" cy="36004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r>
              <a:rPr lang="de-DE" sz="1600" b="1" dirty="0" smtClean="0">
                <a:solidFill>
                  <a:schemeClr val="bg1"/>
                </a:solidFill>
                <a:latin typeface="Arial" panose="020B0604020202020204" pitchFamily="34" charset="0"/>
                <a:cs typeface="Arial" pitchFamily="34" charset="0"/>
              </a:rPr>
              <a:t>3</a:t>
            </a:r>
          </a:p>
        </p:txBody>
      </p:sp>
      <p:sp>
        <p:nvSpPr>
          <p:cNvPr id="40" name="Ellipse 39"/>
          <p:cNvSpPr/>
          <p:nvPr/>
        </p:nvSpPr>
        <p:spPr bwMode="auto">
          <a:xfrm>
            <a:off x="2555776" y="4797152"/>
            <a:ext cx="395428" cy="36004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r>
              <a:rPr lang="de-DE" sz="1600" b="1" dirty="0" smtClean="0">
                <a:solidFill>
                  <a:schemeClr val="bg1"/>
                </a:solidFill>
                <a:latin typeface="Arial" panose="020B0604020202020204" pitchFamily="34" charset="0"/>
                <a:cs typeface="Arial" pitchFamily="34" charset="0"/>
              </a:rPr>
              <a:t>4</a:t>
            </a:r>
          </a:p>
        </p:txBody>
      </p:sp>
      <p:sp>
        <p:nvSpPr>
          <p:cNvPr id="41" name="Ellipse 40"/>
          <p:cNvSpPr/>
          <p:nvPr/>
        </p:nvSpPr>
        <p:spPr bwMode="auto">
          <a:xfrm>
            <a:off x="1547664" y="3356992"/>
            <a:ext cx="395428" cy="36004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r>
              <a:rPr lang="de-DE" sz="1600" b="1" dirty="0" smtClean="0">
                <a:solidFill>
                  <a:schemeClr val="bg1"/>
                </a:solidFill>
                <a:latin typeface="Arial" panose="020B0604020202020204" pitchFamily="34" charset="0"/>
                <a:cs typeface="Arial" pitchFamily="34" charset="0"/>
              </a:rPr>
              <a:t>5</a:t>
            </a:r>
          </a:p>
        </p:txBody>
      </p:sp>
      <p:sp>
        <p:nvSpPr>
          <p:cNvPr id="42" name="Ellipse 41"/>
          <p:cNvSpPr/>
          <p:nvPr/>
        </p:nvSpPr>
        <p:spPr bwMode="auto">
          <a:xfrm>
            <a:off x="4320588" y="2924944"/>
            <a:ext cx="395428" cy="360040"/>
          </a:xfrm>
          <a:prstGeom prst="ellipse">
            <a:avLst/>
          </a:prstGeom>
          <a:solidFill>
            <a:schemeClr val="tx2"/>
          </a:solidFill>
          <a:ln w="6350" cap="flat" cmpd="sng" algn="ctr">
            <a:solidFill>
              <a:schemeClr val="bg1"/>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r>
              <a:rPr lang="de-DE" sz="1600" b="1" dirty="0">
                <a:solidFill>
                  <a:schemeClr val="bg1"/>
                </a:solidFill>
                <a:latin typeface="Arial" panose="020B0604020202020204" pitchFamily="34" charset="0"/>
                <a:cs typeface="Arial" pitchFamily="34" charset="0"/>
              </a:rPr>
              <a:t>6</a:t>
            </a:r>
            <a:endParaRPr lang="de-DE" sz="1600" b="1" dirty="0" smtClean="0">
              <a:solidFill>
                <a:schemeClr val="bg1"/>
              </a:solidFill>
              <a:latin typeface="Arial" panose="020B0604020202020204" pitchFamily="34" charset="0"/>
              <a:cs typeface="Arial" pitchFamily="34" charset="0"/>
            </a:endParaRPr>
          </a:p>
        </p:txBody>
      </p:sp>
      <p:sp>
        <p:nvSpPr>
          <p:cNvPr id="43" name="Textfeld 42"/>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4. Was muss ich denn dann jetzt machen?</a:t>
            </a:r>
          </a:p>
        </p:txBody>
      </p:sp>
    </p:spTree>
    <p:extLst>
      <p:ext uri="{BB962C8B-B14F-4D97-AF65-F5344CB8AC3E}">
        <p14:creationId xmlns:p14="http://schemas.microsoft.com/office/powerpoint/2010/main" val="19248135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50" grpId="0" animBg="1"/>
      <p:bldP spid="24" grpId="0"/>
      <p:bldP spid="25" grpId="0"/>
      <p:bldP spid="26" grpId="0"/>
      <p:bldP spid="27" grpId="0"/>
      <p:bldP spid="28" grpId="0"/>
      <p:bldP spid="29" grpId="0" animBg="1"/>
      <p:bldP spid="31" grpId="0" animBg="1"/>
      <p:bldP spid="34" grpId="0" animBg="1"/>
      <p:bldP spid="35" grpId="0"/>
      <p:bldP spid="36" grpId="0" animBg="1"/>
      <p:bldP spid="37" grpId="0" animBg="1"/>
      <p:bldP spid="38" grpId="0" animBg="1"/>
      <p:bldP spid="40" grpId="0" animBg="1"/>
      <p:bldP spid="41" grpId="0" animBg="1"/>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488832" cy="792088"/>
          </a:xfrm>
        </p:spPr>
        <p:txBody>
          <a:bodyPr/>
          <a:lstStyle/>
          <a:p>
            <a:r>
              <a:rPr lang="de-DE" sz="2800" dirty="0" smtClean="0"/>
              <a:t>DSMS mit seinen Bausteinen</a:t>
            </a:r>
            <a:endParaRPr lang="de-DE" sz="2800" dirty="0"/>
          </a:p>
        </p:txBody>
      </p:sp>
      <p:sp>
        <p:nvSpPr>
          <p:cNvPr id="8" name="Text Placeholder 7"/>
          <p:cNvSpPr>
            <a:spLocks noGrp="1"/>
          </p:cNvSpPr>
          <p:nvPr>
            <p:ph type="body" sz="quarter" idx="13"/>
          </p:nvPr>
        </p:nvSpPr>
        <p:spPr>
          <a:xfrm>
            <a:off x="251520" y="1276000"/>
            <a:ext cx="8136904" cy="352800"/>
          </a:xfrm>
          <a:ln>
            <a:noFill/>
          </a:ln>
        </p:spPr>
        <p:txBody>
          <a:bodyPr/>
          <a:lstStyle/>
          <a:p>
            <a:pPr marL="0" lvl="3" indent="0">
              <a:buNone/>
            </a:pPr>
            <a:r>
              <a:rPr lang="de-DE" sz="1600" b="1" dirty="0" smtClean="0">
                <a:solidFill>
                  <a:schemeClr val="accent1">
                    <a:lumMod val="50000"/>
                  </a:schemeClr>
                </a:solidFill>
              </a:rPr>
              <a:t>1. Verarbeitungsverzeichnis</a:t>
            </a:r>
          </a:p>
          <a:p>
            <a:pPr marL="0" lvl="3" indent="0">
              <a:buNone/>
            </a:pPr>
            <a:endParaRPr lang="de-DE" sz="1600" b="1" dirty="0" smtClean="0">
              <a:solidFill>
                <a:schemeClr val="accent1">
                  <a:lumMod val="50000"/>
                </a:schemeClr>
              </a:solidFill>
            </a:endParaRPr>
          </a:p>
          <a:p>
            <a:pPr marL="360363" lvl="5" indent="-360363">
              <a:buFont typeface="Arial" panose="020B0604020202020204" pitchFamily="34" charset="0"/>
              <a:buChar char="•"/>
            </a:pPr>
            <a:r>
              <a:rPr lang="de-DE" sz="1600" dirty="0" smtClean="0">
                <a:solidFill>
                  <a:schemeClr val="accent1">
                    <a:lumMod val="50000"/>
                  </a:schemeClr>
                </a:solidFill>
              </a:rPr>
              <a:t>Das Verarbeitungsverzeichnis dient dem Nachweis der Einhaltung der DSGVO</a:t>
            </a:r>
          </a:p>
          <a:p>
            <a:pPr marL="360363" lvl="5" indent="-360363">
              <a:lnSpc>
                <a:spcPct val="150000"/>
              </a:lnSpc>
              <a:buFont typeface="Arial" panose="020B0604020202020204" pitchFamily="34" charset="0"/>
              <a:buChar char="•"/>
            </a:pPr>
            <a:r>
              <a:rPr lang="de-DE" sz="1600" dirty="0" smtClean="0">
                <a:solidFill>
                  <a:schemeClr val="accent1">
                    <a:lumMod val="50000"/>
                  </a:schemeClr>
                </a:solidFill>
              </a:rPr>
              <a:t>Sämtliche Verarbeitungen personenbezogener Daten werden hier dokumentiert </a:t>
            </a:r>
          </a:p>
          <a:p>
            <a:pPr marL="368300" lvl="5" indent="0" algn="just">
              <a:spcAft>
                <a:spcPts val="600"/>
              </a:spcAft>
              <a:buNone/>
            </a:pPr>
            <a:endParaRPr lang="de-DE" sz="900" dirty="0" smtClean="0">
              <a:solidFill>
                <a:schemeClr val="tx2"/>
              </a:solidFill>
            </a:endParaRPr>
          </a:p>
          <a:p>
            <a:pPr marL="368300" lvl="5" indent="0" algn="just">
              <a:spcAft>
                <a:spcPts val="600"/>
              </a:spcAft>
              <a:buNone/>
            </a:pPr>
            <a:r>
              <a:rPr lang="de-DE" sz="1600" dirty="0" smtClean="0">
                <a:solidFill>
                  <a:schemeClr val="tx2"/>
                </a:solidFill>
              </a:rPr>
              <a:t>Verarbeitungen</a:t>
            </a:r>
            <a:r>
              <a:rPr lang="de-DE" sz="1600" dirty="0" smtClean="0">
                <a:solidFill>
                  <a:schemeClr val="accent1">
                    <a:lumMod val="50000"/>
                  </a:schemeClr>
                </a:solidFill>
              </a:rPr>
              <a:t> sind automatische oder nichtautomatische Verfahren bzw. Vorgänge im Zusammenhang mit personenbezogenen Daten (Erheben, Erfassen, Ordnen, Speichern, Anpassen, Verändern, Verwenden, Offenlegen, Übermitteln, Abfragen, Lösen, Verknüpfen etc.).</a:t>
            </a:r>
          </a:p>
          <a:p>
            <a:pPr marL="368300" lvl="5" indent="0" algn="just">
              <a:spcAft>
                <a:spcPts val="600"/>
              </a:spcAft>
              <a:buNone/>
            </a:pPr>
            <a:endParaRPr lang="de-DE" sz="1200" b="1" dirty="0">
              <a:solidFill>
                <a:schemeClr val="accent1">
                  <a:lumMod val="50000"/>
                </a:schemeClr>
              </a:solidFill>
            </a:endParaRPr>
          </a:p>
          <a:p>
            <a:pPr marL="355600" lvl="5" indent="-285750">
              <a:buFont typeface="Arial" panose="020B0604020202020204" pitchFamily="34" charset="0"/>
              <a:buChar char="•"/>
            </a:pPr>
            <a:r>
              <a:rPr lang="de-DE" sz="1600" dirty="0" smtClean="0">
                <a:solidFill>
                  <a:schemeClr val="accent1">
                    <a:lumMod val="50000"/>
                  </a:schemeClr>
                </a:solidFill>
              </a:rPr>
              <a:t>Das Verzeichnis ist, auf Anfrage, der Aufsichtsbehörde zur Verfügung zu stellen </a:t>
            </a:r>
          </a:p>
          <a:p>
            <a:pPr marL="349250" lvl="5" indent="0">
              <a:buNone/>
            </a:pPr>
            <a:r>
              <a:rPr lang="de-DE" sz="1600" dirty="0" smtClean="0">
                <a:solidFill>
                  <a:schemeClr val="accent1">
                    <a:lumMod val="50000"/>
                  </a:schemeClr>
                </a:solidFill>
              </a:rPr>
              <a:t>(Art. 30 Abs. 4 DSGVO)</a:t>
            </a:r>
          </a:p>
          <a:p>
            <a:pPr marL="349250" lvl="5" indent="0">
              <a:buNone/>
            </a:pPr>
            <a:endParaRPr lang="de-DE" sz="1600" dirty="0">
              <a:solidFill>
                <a:schemeClr val="accent1">
                  <a:lumMod val="50000"/>
                </a:schemeClr>
              </a:solidFill>
            </a:endParaRPr>
          </a:p>
          <a:p>
            <a:pPr marL="349250" lvl="5" indent="0" algn="ctr">
              <a:buNone/>
            </a:pPr>
            <a:r>
              <a:rPr lang="de-DE" sz="1600" b="1" dirty="0" smtClean="0">
                <a:solidFill>
                  <a:schemeClr val="accent1">
                    <a:lumMod val="50000"/>
                  </a:schemeClr>
                </a:solidFill>
              </a:rPr>
              <a:t>Das Verarbeitungsverzeichnis ist künftig das </a:t>
            </a:r>
            <a:r>
              <a:rPr lang="de-DE" sz="1600" b="1" dirty="0" smtClean="0">
                <a:solidFill>
                  <a:srgbClr val="C00000"/>
                </a:solidFill>
              </a:rPr>
              <a:t>zentrale Element </a:t>
            </a:r>
            <a:r>
              <a:rPr lang="de-DE" sz="1600" b="1" dirty="0" smtClean="0">
                <a:solidFill>
                  <a:schemeClr val="accent1">
                    <a:lumMod val="50000"/>
                  </a:schemeClr>
                </a:solidFill>
              </a:rPr>
              <a:t>einer ordnungs-gemäßen Datenschutzdokumentation!</a:t>
            </a:r>
          </a:p>
          <a:p>
            <a:pPr lvl="5" indent="0">
              <a:buNone/>
            </a:pPr>
            <a:endParaRPr lang="de-DE" sz="1600" dirty="0" smtClean="0">
              <a:solidFill>
                <a:schemeClr val="accent1">
                  <a:lumMod val="50000"/>
                </a:schemeClr>
              </a:solidFill>
            </a:endParaRPr>
          </a:p>
          <a:p>
            <a:pPr marL="1163637" lvl="5" indent="0">
              <a:buNone/>
            </a:pPr>
            <a:endParaRPr lang="de-DE" sz="1600" dirty="0">
              <a:solidFill>
                <a:schemeClr val="accent1">
                  <a:lumMod val="50000"/>
                </a:schemeClr>
              </a:solidFill>
            </a:endParaRPr>
          </a:p>
        </p:txBody>
      </p:sp>
      <p:sp>
        <p:nvSpPr>
          <p:cNvPr id="2" name="Date Placeholder 1"/>
          <p:cNvSpPr>
            <a:spLocks noGrp="1"/>
          </p:cNvSpPr>
          <p:nvPr>
            <p:ph type="dt" sz="half" idx="14"/>
          </p:nvPr>
        </p:nvSpPr>
        <p:spPr>
          <a:xfrm>
            <a:off x="251520" y="6669302"/>
            <a:ext cx="2790000" cy="126000"/>
          </a:xfrm>
        </p:spPr>
        <p:txBody>
          <a:bodyPr/>
          <a:lstStyle/>
          <a:p>
            <a:r>
              <a:rPr lang="de-DE" smtClean="0">
                <a:solidFill>
                  <a:srgbClr val="FFFFFF"/>
                </a:solidFill>
              </a:rPr>
              <a:t>www.ecovis.com</a:t>
            </a:r>
            <a:endParaRPr dirty="0">
              <a:solidFill>
                <a:srgbClr val="FFFFFF"/>
              </a:solidFill>
            </a:endParaRPr>
          </a:p>
        </p:txBody>
      </p:sp>
      <p:sp>
        <p:nvSpPr>
          <p:cNvPr id="6" name="Footer Placeholder 5"/>
          <p:cNvSpPr>
            <a:spLocks noGrp="1"/>
          </p:cNvSpPr>
          <p:nvPr>
            <p:ph type="ftr" sz="quarter" idx="15"/>
          </p:nvPr>
        </p:nvSpPr>
        <p:spPr>
          <a:xfrm>
            <a:off x="3275856" y="6669302"/>
            <a:ext cx="3312368" cy="144074"/>
          </a:xfrm>
        </p:spPr>
        <p:txBody>
          <a:bodyPr/>
          <a:lstStyle/>
          <a:p>
            <a:r>
              <a:rPr lang="de-DE" smtClean="0">
                <a:solidFill>
                  <a:srgbClr val="FFFFFF"/>
                </a:solidFill>
              </a:rPr>
              <a:t>Referentin: RA Marine Serebrjakova</a:t>
            </a:r>
            <a:endParaRPr dirty="0">
              <a:solidFill>
                <a:srgbClr val="FFFFFF"/>
              </a:solidFill>
            </a:endParaRPr>
          </a:p>
        </p:txBody>
      </p:sp>
      <p:sp>
        <p:nvSpPr>
          <p:cNvPr id="5" name="Foliennummernplatzhalter 4"/>
          <p:cNvSpPr>
            <a:spLocks noGrp="1"/>
          </p:cNvSpPr>
          <p:nvPr>
            <p:ph type="sldNum" sz="quarter" idx="16"/>
          </p:nvPr>
        </p:nvSpPr>
        <p:spPr>
          <a:xfrm>
            <a:off x="8662080" y="6653626"/>
            <a:ext cx="230400" cy="151200"/>
          </a:xfrm>
        </p:spPr>
        <p:txBody>
          <a:bodyPr/>
          <a:lstStyle/>
          <a:p>
            <a:fld id="{63FFF309-7B43-4697-A594-9877CC163A2D}" type="slidenum">
              <a:rPr>
                <a:solidFill>
                  <a:srgbClr val="FFFFFF"/>
                </a:solidFill>
              </a:rPr>
              <a:pPr/>
              <a:t>25</a:t>
            </a:fld>
            <a:endParaRPr dirty="0">
              <a:solidFill>
                <a:srgbClr val="FFFFFF"/>
              </a:solidFill>
            </a:endParaRPr>
          </a:p>
        </p:txBody>
      </p:sp>
      <p:sp>
        <p:nvSpPr>
          <p:cNvPr id="9" name="Rechteck 8"/>
          <p:cNvSpPr/>
          <p:nvPr/>
        </p:nvSpPr>
        <p:spPr bwMode="auto">
          <a:xfrm>
            <a:off x="611560" y="2780928"/>
            <a:ext cx="7704856" cy="1152128"/>
          </a:xfrm>
          <a:prstGeom prst="rect">
            <a:avLst/>
          </a:prstGeom>
          <a:noFill/>
          <a:ln w="6350" cap="flat" cmpd="sng" algn="ctr">
            <a:solidFill>
              <a:schemeClr val="accent1">
                <a:lumMod val="50000"/>
              </a:schemeClr>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10" name="Textfeld 9"/>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4. Was muss ich denn dann jetzt machen?</a:t>
            </a:r>
          </a:p>
        </p:txBody>
      </p:sp>
    </p:spTree>
    <p:extLst>
      <p:ext uri="{BB962C8B-B14F-4D97-AF65-F5344CB8AC3E}">
        <p14:creationId xmlns:p14="http://schemas.microsoft.com/office/powerpoint/2010/main" val="2918893017"/>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488832" cy="792088"/>
          </a:xfrm>
        </p:spPr>
        <p:txBody>
          <a:bodyPr/>
          <a:lstStyle/>
          <a:p>
            <a:r>
              <a:rPr lang="de-DE" sz="2800" dirty="0" smtClean="0"/>
              <a:t>DSMS mit seinen Bausteinen</a:t>
            </a:r>
            <a:endParaRPr lang="de-DE" sz="2800" dirty="0"/>
          </a:p>
        </p:txBody>
      </p:sp>
      <p:sp>
        <p:nvSpPr>
          <p:cNvPr id="8" name="Text Placeholder 7"/>
          <p:cNvSpPr>
            <a:spLocks noGrp="1"/>
          </p:cNvSpPr>
          <p:nvPr>
            <p:ph type="body" sz="quarter" idx="13"/>
          </p:nvPr>
        </p:nvSpPr>
        <p:spPr>
          <a:xfrm>
            <a:off x="251520" y="1276000"/>
            <a:ext cx="8136904" cy="352800"/>
          </a:xfrm>
          <a:ln>
            <a:noFill/>
          </a:ln>
        </p:spPr>
        <p:txBody>
          <a:bodyPr/>
          <a:lstStyle/>
          <a:p>
            <a:pPr marL="0" lvl="3" indent="0">
              <a:buNone/>
            </a:pPr>
            <a:r>
              <a:rPr lang="de-DE" sz="1600" b="1" dirty="0" smtClean="0">
                <a:solidFill>
                  <a:schemeClr val="accent1">
                    <a:lumMod val="50000"/>
                  </a:schemeClr>
                </a:solidFill>
              </a:rPr>
              <a:t>1. Verarbeitungsverzeichnis</a:t>
            </a:r>
          </a:p>
          <a:p>
            <a:pPr marL="0" lvl="3" indent="0">
              <a:buNone/>
            </a:pPr>
            <a:endParaRPr lang="de-DE" sz="1600" b="1" dirty="0" smtClean="0">
              <a:solidFill>
                <a:schemeClr val="accent1">
                  <a:lumMod val="50000"/>
                </a:schemeClr>
              </a:solidFill>
            </a:endParaRPr>
          </a:p>
          <a:p>
            <a:pPr marL="360363" lvl="5" indent="-360363">
              <a:spcAft>
                <a:spcPts val="600"/>
              </a:spcAft>
              <a:buFont typeface="Arial" panose="020B0604020202020204" pitchFamily="34" charset="0"/>
              <a:buChar char="•"/>
            </a:pPr>
            <a:r>
              <a:rPr lang="de-DE" sz="1600" dirty="0" smtClean="0">
                <a:solidFill>
                  <a:schemeClr val="accent1">
                    <a:lumMod val="50000"/>
                  </a:schemeClr>
                </a:solidFill>
              </a:rPr>
              <a:t>Jeder Verantwortliche erstellt und führt ein Verzeichnis der Verarbeitungstätigkeiten, wenn (alternativ)</a:t>
            </a:r>
          </a:p>
          <a:p>
            <a:pPr marL="728663" lvl="5" indent="-360363">
              <a:buFont typeface="Symbol" panose="05050102010706020507" pitchFamily="18" charset="2"/>
              <a:buChar char="-"/>
            </a:pPr>
            <a:r>
              <a:rPr lang="de-DE" dirty="0">
                <a:solidFill>
                  <a:schemeClr val="accent1">
                    <a:lumMod val="50000"/>
                  </a:schemeClr>
                </a:solidFill>
              </a:rPr>
              <a:t>Ü</a:t>
            </a:r>
            <a:r>
              <a:rPr lang="de-DE" dirty="0" smtClean="0">
                <a:solidFill>
                  <a:schemeClr val="accent1">
                    <a:lumMod val="50000"/>
                  </a:schemeClr>
                </a:solidFill>
              </a:rPr>
              <a:t>ber 250 Mitarbeiter beschäftigt werden</a:t>
            </a:r>
          </a:p>
          <a:p>
            <a:pPr marL="728663" lvl="5" indent="-360363">
              <a:buFont typeface="Symbol" panose="05050102010706020507" pitchFamily="18" charset="2"/>
              <a:buChar char="-"/>
            </a:pPr>
            <a:r>
              <a:rPr lang="de-DE" dirty="0" smtClean="0">
                <a:solidFill>
                  <a:schemeClr val="accent1">
                    <a:lumMod val="50000"/>
                  </a:schemeClr>
                </a:solidFill>
              </a:rPr>
              <a:t>Die Verarbeitungen ein Risiko für Rechte und Freiheiten der betroffenen Personen bergen</a:t>
            </a:r>
          </a:p>
          <a:p>
            <a:pPr marL="728663" lvl="5" indent="-360363">
              <a:buFont typeface="Symbol" panose="05050102010706020507" pitchFamily="18" charset="2"/>
              <a:buChar char="-"/>
            </a:pPr>
            <a:r>
              <a:rPr lang="de-DE" dirty="0" smtClean="0">
                <a:solidFill>
                  <a:srgbClr val="C00000"/>
                </a:solidFill>
              </a:rPr>
              <a:t>Die Verarbeitung nicht nur gelegentlich erfolgt</a:t>
            </a:r>
          </a:p>
          <a:p>
            <a:pPr marL="728663" lvl="5" indent="-360363">
              <a:buFont typeface="Symbol" panose="05050102010706020507" pitchFamily="18" charset="2"/>
              <a:buChar char="-"/>
            </a:pPr>
            <a:r>
              <a:rPr lang="de-DE" dirty="0" smtClean="0">
                <a:solidFill>
                  <a:schemeClr val="accent1">
                    <a:lumMod val="50000"/>
                  </a:schemeClr>
                </a:solidFill>
              </a:rPr>
              <a:t>Die Verarbeitung besonderer Datenkategorien gem. Art. 9 Abs. 1 DSGVO oder strafrechtlicher Verurteilungen gem. Art. 10 DSGVO einschließt</a:t>
            </a:r>
          </a:p>
          <a:p>
            <a:pPr marL="728663" lvl="5" indent="-360363">
              <a:buFont typeface="Symbol" panose="05050102010706020507" pitchFamily="18" charset="2"/>
              <a:buChar char="-"/>
            </a:pPr>
            <a:endParaRPr lang="de-DE" dirty="0" smtClean="0">
              <a:solidFill>
                <a:schemeClr val="accent1">
                  <a:lumMod val="50000"/>
                </a:schemeClr>
              </a:solidFill>
            </a:endParaRPr>
          </a:p>
          <a:p>
            <a:pPr marL="360363" lvl="5" indent="-360363">
              <a:spcAft>
                <a:spcPts val="600"/>
              </a:spcAft>
              <a:buFont typeface="Arial" panose="020B0604020202020204" pitchFamily="34" charset="0"/>
              <a:buChar char="•"/>
            </a:pPr>
            <a:r>
              <a:rPr lang="de-DE" sz="1600" dirty="0">
                <a:solidFill>
                  <a:schemeClr val="accent1">
                    <a:lumMod val="50000"/>
                  </a:schemeClr>
                </a:solidFill>
              </a:rPr>
              <a:t>Das Verzeichnis enthält nach Art. 30 Abs. 1 </a:t>
            </a:r>
            <a:r>
              <a:rPr lang="de-DE" sz="1600" dirty="0" smtClean="0">
                <a:solidFill>
                  <a:schemeClr val="accent1">
                    <a:lumMod val="50000"/>
                  </a:schemeClr>
                </a:solidFill>
              </a:rPr>
              <a:t>DSGVO mindestens </a:t>
            </a:r>
            <a:r>
              <a:rPr lang="de-DE" sz="1600" dirty="0">
                <a:solidFill>
                  <a:schemeClr val="accent1">
                    <a:lumMod val="50000"/>
                  </a:schemeClr>
                </a:solidFill>
              </a:rPr>
              <a:t>folgende Angaben:</a:t>
            </a:r>
          </a:p>
          <a:p>
            <a:pPr marL="728663" lvl="5" indent="-360363">
              <a:buFont typeface="Symbol" panose="05050102010706020507" pitchFamily="18" charset="2"/>
              <a:buChar char="-"/>
            </a:pPr>
            <a:r>
              <a:rPr lang="de-DE" dirty="0">
                <a:solidFill>
                  <a:schemeClr val="accent1">
                    <a:lumMod val="50000"/>
                  </a:schemeClr>
                </a:solidFill>
              </a:rPr>
              <a:t>Namen und Kontaktdaten des Verantwortlichen und ggf. des gemeinsam mit ihm Verantwortlichen und des Datenschutzbeauftragten</a:t>
            </a:r>
          </a:p>
          <a:p>
            <a:pPr marL="728663" lvl="5" indent="-360363">
              <a:buFont typeface="Symbol" panose="05050102010706020507" pitchFamily="18" charset="2"/>
              <a:buChar char="-"/>
            </a:pPr>
            <a:r>
              <a:rPr lang="de-DE" dirty="0">
                <a:solidFill>
                  <a:schemeClr val="accent1">
                    <a:lumMod val="50000"/>
                  </a:schemeClr>
                </a:solidFill>
              </a:rPr>
              <a:t>Zwecke der Verarbeitung</a:t>
            </a:r>
          </a:p>
          <a:p>
            <a:pPr marL="728663" lvl="5" indent="-360363">
              <a:buFont typeface="Symbol" panose="05050102010706020507" pitchFamily="18" charset="2"/>
              <a:buChar char="-"/>
            </a:pPr>
            <a:r>
              <a:rPr lang="de-DE" dirty="0">
                <a:solidFill>
                  <a:schemeClr val="accent1">
                    <a:lumMod val="50000"/>
                  </a:schemeClr>
                </a:solidFill>
              </a:rPr>
              <a:t>Beschreibung der Kategorien betroffener Personen , personenbezogener Daten, Empfänger und Fristen zur Löschung dieser</a:t>
            </a:r>
          </a:p>
          <a:p>
            <a:pPr marL="728663" lvl="5" indent="-360363">
              <a:buFont typeface="Symbol" panose="05050102010706020507" pitchFamily="18" charset="2"/>
              <a:buChar char="-"/>
            </a:pPr>
            <a:r>
              <a:rPr lang="de-DE" dirty="0">
                <a:solidFill>
                  <a:schemeClr val="accent1">
                    <a:lumMod val="50000"/>
                  </a:schemeClr>
                </a:solidFill>
              </a:rPr>
              <a:t>Ggf. Übermittlungen an ein Drittland oder eine </a:t>
            </a:r>
            <a:r>
              <a:rPr lang="de-DE" dirty="0" err="1">
                <a:solidFill>
                  <a:schemeClr val="accent1">
                    <a:lumMod val="50000"/>
                  </a:schemeClr>
                </a:solidFill>
              </a:rPr>
              <a:t>internat</a:t>
            </a:r>
            <a:r>
              <a:rPr lang="de-DE" dirty="0">
                <a:solidFill>
                  <a:schemeClr val="accent1">
                    <a:lumMod val="50000"/>
                  </a:schemeClr>
                </a:solidFill>
              </a:rPr>
              <a:t>. Organisation</a:t>
            </a:r>
          </a:p>
          <a:p>
            <a:pPr marL="728663" lvl="5" indent="-360363">
              <a:buFont typeface="Symbol" panose="05050102010706020507" pitchFamily="18" charset="2"/>
              <a:buChar char="-"/>
            </a:pPr>
            <a:r>
              <a:rPr lang="de-DE" dirty="0">
                <a:solidFill>
                  <a:schemeClr val="accent1">
                    <a:lumMod val="50000"/>
                  </a:schemeClr>
                </a:solidFill>
              </a:rPr>
              <a:t>Allgemeine Beschreibung der techn./org. Maßnahmen gem. Art. 32 Abs. 1 </a:t>
            </a:r>
            <a:r>
              <a:rPr lang="de-DE" dirty="0" smtClean="0">
                <a:solidFill>
                  <a:schemeClr val="accent1">
                    <a:lumMod val="50000"/>
                  </a:schemeClr>
                </a:solidFill>
              </a:rPr>
              <a:t>DSGVO zur </a:t>
            </a:r>
            <a:r>
              <a:rPr lang="de-DE" dirty="0">
                <a:solidFill>
                  <a:schemeClr val="accent1">
                    <a:lumMod val="50000"/>
                  </a:schemeClr>
                </a:solidFill>
              </a:rPr>
              <a:t>Pseudonymisierung, Verschlüsselung, Sicherstellung, Wiederherstellung und Prüfung der </a:t>
            </a:r>
            <a:r>
              <a:rPr lang="de-DE" dirty="0" smtClean="0">
                <a:solidFill>
                  <a:schemeClr val="accent1">
                    <a:lumMod val="50000"/>
                  </a:schemeClr>
                </a:solidFill>
              </a:rPr>
              <a:t>Verarbeitungen</a:t>
            </a:r>
            <a:endParaRPr lang="de-DE" dirty="0">
              <a:solidFill>
                <a:schemeClr val="accent1">
                  <a:lumMod val="50000"/>
                </a:schemeClr>
              </a:solidFill>
            </a:endParaRPr>
          </a:p>
        </p:txBody>
      </p:sp>
      <p:sp>
        <p:nvSpPr>
          <p:cNvPr id="2" name="Date Placeholder 1"/>
          <p:cNvSpPr>
            <a:spLocks noGrp="1"/>
          </p:cNvSpPr>
          <p:nvPr>
            <p:ph type="dt" sz="half" idx="14"/>
          </p:nvPr>
        </p:nvSpPr>
        <p:spPr>
          <a:xfrm>
            <a:off x="251520" y="6669302"/>
            <a:ext cx="2790000" cy="126000"/>
          </a:xfrm>
        </p:spPr>
        <p:txBody>
          <a:bodyPr/>
          <a:lstStyle/>
          <a:p>
            <a:r>
              <a:rPr lang="de-DE" smtClean="0">
                <a:solidFill>
                  <a:srgbClr val="FFFFFF"/>
                </a:solidFill>
              </a:rPr>
              <a:t>www.ecovis.com</a:t>
            </a:r>
            <a:endParaRPr dirty="0">
              <a:solidFill>
                <a:srgbClr val="FFFFFF"/>
              </a:solidFill>
            </a:endParaRPr>
          </a:p>
        </p:txBody>
      </p:sp>
      <p:sp>
        <p:nvSpPr>
          <p:cNvPr id="6" name="Footer Placeholder 5"/>
          <p:cNvSpPr>
            <a:spLocks noGrp="1"/>
          </p:cNvSpPr>
          <p:nvPr>
            <p:ph type="ftr" sz="quarter" idx="15"/>
          </p:nvPr>
        </p:nvSpPr>
        <p:spPr>
          <a:xfrm>
            <a:off x="3275856" y="6669302"/>
            <a:ext cx="3312368" cy="144074"/>
          </a:xfrm>
        </p:spPr>
        <p:txBody>
          <a:bodyPr/>
          <a:lstStyle/>
          <a:p>
            <a:r>
              <a:rPr lang="de-DE" smtClean="0">
                <a:solidFill>
                  <a:srgbClr val="FFFFFF"/>
                </a:solidFill>
              </a:rPr>
              <a:t>Referentin: RA Marine Serebrjakova</a:t>
            </a:r>
            <a:endParaRPr dirty="0">
              <a:solidFill>
                <a:srgbClr val="FFFFFF"/>
              </a:solidFill>
            </a:endParaRPr>
          </a:p>
        </p:txBody>
      </p:sp>
      <p:sp>
        <p:nvSpPr>
          <p:cNvPr id="5" name="Foliennummernplatzhalter 4"/>
          <p:cNvSpPr>
            <a:spLocks noGrp="1"/>
          </p:cNvSpPr>
          <p:nvPr>
            <p:ph type="sldNum" sz="quarter" idx="16"/>
          </p:nvPr>
        </p:nvSpPr>
        <p:spPr>
          <a:xfrm>
            <a:off x="8662080" y="6653626"/>
            <a:ext cx="230400" cy="151200"/>
          </a:xfrm>
        </p:spPr>
        <p:txBody>
          <a:bodyPr/>
          <a:lstStyle/>
          <a:p>
            <a:fld id="{63FFF309-7B43-4697-A594-9877CC163A2D}" type="slidenum">
              <a:rPr>
                <a:solidFill>
                  <a:srgbClr val="FFFFFF"/>
                </a:solidFill>
              </a:rPr>
              <a:pPr/>
              <a:t>26</a:t>
            </a:fld>
            <a:endParaRPr dirty="0">
              <a:solidFill>
                <a:srgbClr val="FFFFFF"/>
              </a:solidFill>
            </a:endParaRPr>
          </a:p>
        </p:txBody>
      </p:sp>
      <p:graphicFrame>
        <p:nvGraphicFramePr>
          <p:cNvPr id="9" name="Diagramm 8"/>
          <p:cNvGraphicFramePr/>
          <p:nvPr>
            <p:extLst>
              <p:ext uri="{D42A27DB-BD31-4B8C-83A1-F6EECF244321}">
                <p14:modId xmlns:p14="http://schemas.microsoft.com/office/powerpoint/2010/main" val="2782349364"/>
              </p:ext>
            </p:extLst>
          </p:nvPr>
        </p:nvGraphicFramePr>
        <p:xfrm>
          <a:off x="6588224" y="1124744"/>
          <a:ext cx="2232248" cy="64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feld 9"/>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4. Was muss ich denn dann jetzt machen?</a:t>
            </a:r>
          </a:p>
        </p:txBody>
      </p:sp>
    </p:spTree>
    <p:extLst>
      <p:ext uri="{BB962C8B-B14F-4D97-AF65-F5344CB8AC3E}">
        <p14:creationId xmlns:p14="http://schemas.microsoft.com/office/powerpoint/2010/main" val="854073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8" end="8"/>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xEl>
                                              <p:pRg st="9" end="9"/>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
                                            <p:txEl>
                                              <p:pRg st="10" end="1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xEl>
                                              <p:pRg st="11" end="1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xEl>
                                              <p:pRg st="12" end="1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488832" cy="792088"/>
          </a:xfrm>
        </p:spPr>
        <p:txBody>
          <a:bodyPr/>
          <a:lstStyle/>
          <a:p>
            <a:r>
              <a:rPr lang="de-DE" sz="2800" dirty="0" smtClean="0"/>
              <a:t>DSMS mit seinen Bausteinen</a:t>
            </a:r>
            <a:endParaRPr lang="de-DE" sz="2800" dirty="0"/>
          </a:p>
        </p:txBody>
      </p:sp>
      <p:sp>
        <p:nvSpPr>
          <p:cNvPr id="8" name="Text Placeholder 7"/>
          <p:cNvSpPr>
            <a:spLocks noGrp="1"/>
          </p:cNvSpPr>
          <p:nvPr>
            <p:ph type="body" sz="quarter" idx="13"/>
          </p:nvPr>
        </p:nvSpPr>
        <p:spPr>
          <a:xfrm>
            <a:off x="251520" y="1276000"/>
            <a:ext cx="8136904" cy="352800"/>
          </a:xfrm>
          <a:ln>
            <a:noFill/>
          </a:ln>
        </p:spPr>
        <p:txBody>
          <a:bodyPr/>
          <a:lstStyle/>
          <a:p>
            <a:pPr marL="0" lvl="3" indent="0">
              <a:buNone/>
            </a:pPr>
            <a:r>
              <a:rPr lang="de-DE" sz="1600" b="1" dirty="0" smtClean="0"/>
              <a:t>2. Technische und organisatorische Maßnahmen</a:t>
            </a:r>
          </a:p>
          <a:p>
            <a:pPr marL="0" lvl="3" indent="0">
              <a:buNone/>
            </a:pPr>
            <a:endParaRPr lang="de-DE" sz="1600" b="1" dirty="0" smtClean="0"/>
          </a:p>
          <a:p>
            <a:pPr marL="360363" lvl="5" indent="-360363">
              <a:spcAft>
                <a:spcPts val="600"/>
              </a:spcAft>
              <a:buFont typeface="Arial" panose="020B0604020202020204" pitchFamily="34" charset="0"/>
              <a:buChar char="•"/>
            </a:pPr>
            <a:r>
              <a:rPr lang="de-DE" sz="1600" dirty="0" smtClean="0">
                <a:solidFill>
                  <a:schemeClr val="accent4"/>
                </a:solidFill>
              </a:rPr>
              <a:t>Dienen der Vorbeugung, Minimierung und Behebung von Mängeln und Risiken bei der Verarbeitung personenbezogener Daten</a:t>
            </a:r>
          </a:p>
          <a:p>
            <a:pPr marL="360363" lvl="5" indent="-360363">
              <a:spcAft>
                <a:spcPts val="600"/>
              </a:spcAft>
              <a:buFont typeface="Arial" panose="020B0604020202020204" pitchFamily="34" charset="0"/>
              <a:buChar char="•"/>
            </a:pPr>
            <a:r>
              <a:rPr lang="de-DE" sz="1600" dirty="0" smtClean="0">
                <a:solidFill>
                  <a:schemeClr val="accent4"/>
                </a:solidFill>
              </a:rPr>
              <a:t>Technische und organisatorische Maßnahmen nach Art. 30 Abs. 1 DSGVO:</a:t>
            </a:r>
          </a:p>
          <a:p>
            <a:pPr marL="728663" lvl="5" indent="-360363">
              <a:buFont typeface="Symbol" panose="05050102010706020507" pitchFamily="18" charset="2"/>
              <a:buChar char="-"/>
            </a:pPr>
            <a:r>
              <a:rPr lang="de-DE" dirty="0" smtClean="0">
                <a:solidFill>
                  <a:schemeClr val="accent4"/>
                </a:solidFill>
              </a:rPr>
              <a:t>Pseudonymisierung und Verschlüsselung personenbezogener Daten</a:t>
            </a:r>
          </a:p>
          <a:p>
            <a:pPr marL="728663" lvl="5" indent="-360363">
              <a:buFont typeface="Symbol" panose="05050102010706020507" pitchFamily="18" charset="2"/>
              <a:buChar char="-"/>
            </a:pPr>
            <a:r>
              <a:rPr lang="de-DE" dirty="0" smtClean="0">
                <a:solidFill>
                  <a:schemeClr val="accent4"/>
                </a:solidFill>
              </a:rPr>
              <a:t>Gewährleistung von Integrität, Vertraulichkeit, Verfügbarkeit, Belastbarkeit der Systeme und Dienste</a:t>
            </a:r>
          </a:p>
          <a:p>
            <a:pPr marL="728663" lvl="5" indent="-360363">
              <a:buFont typeface="Symbol" panose="05050102010706020507" pitchFamily="18" charset="2"/>
              <a:buChar char="-"/>
            </a:pPr>
            <a:r>
              <a:rPr lang="de-DE" dirty="0" smtClean="0">
                <a:solidFill>
                  <a:schemeClr val="accent4"/>
                </a:solidFill>
              </a:rPr>
              <a:t>Wiederherstellung der Verfügbarkeit personenbezogener Daten nach technischen oder physischen Zwischenfällen</a:t>
            </a:r>
          </a:p>
          <a:p>
            <a:pPr marL="728663" lvl="5" indent="-360363">
              <a:spcAft>
                <a:spcPts val="600"/>
              </a:spcAft>
              <a:buFont typeface="Symbol" panose="05050102010706020507" pitchFamily="18" charset="2"/>
              <a:buChar char="-"/>
            </a:pPr>
            <a:r>
              <a:rPr lang="de-DE" dirty="0" smtClean="0">
                <a:solidFill>
                  <a:schemeClr val="accent4"/>
                </a:solidFill>
              </a:rPr>
              <a:t>Verfahren zur regelmäßigen Überprüfung, Bewertung und Evaluation der Wirksamkeit der Maßnahmen</a:t>
            </a:r>
            <a:endParaRPr lang="de-DE" sz="1600" dirty="0">
              <a:solidFill>
                <a:schemeClr val="accent4"/>
              </a:solidFill>
            </a:endParaRPr>
          </a:p>
          <a:p>
            <a:pPr marL="360363" lvl="5" indent="-360363">
              <a:buFont typeface="Arial" panose="020B0604020202020204" pitchFamily="34" charset="0"/>
              <a:buChar char="•"/>
            </a:pPr>
            <a:r>
              <a:rPr lang="de-DE" sz="1600" dirty="0" smtClean="0">
                <a:solidFill>
                  <a:schemeClr val="accent4"/>
                </a:solidFill>
              </a:rPr>
              <a:t>Technische und organisatorische Maßnahmen müssen anhand des Art. 5 Abs. 2 DSGVO dokumentiert werden (Rechenschaftspflicht)</a:t>
            </a:r>
            <a:endParaRPr lang="de-DE" sz="1600" dirty="0">
              <a:solidFill>
                <a:schemeClr val="accent4"/>
              </a:solidFill>
            </a:endParaRPr>
          </a:p>
          <a:p>
            <a:pPr marL="0" lvl="3" indent="0">
              <a:buNone/>
            </a:pPr>
            <a:endParaRPr lang="de-DE" sz="1600" b="1" dirty="0"/>
          </a:p>
          <a:p>
            <a:pPr lvl="5" indent="0">
              <a:buNone/>
            </a:pPr>
            <a:endParaRPr lang="de-DE" sz="1600" dirty="0" smtClean="0"/>
          </a:p>
          <a:p>
            <a:pPr lvl="5" indent="0">
              <a:buNone/>
            </a:pPr>
            <a:endParaRPr lang="de-DE" sz="1600" dirty="0" smtClean="0"/>
          </a:p>
          <a:p>
            <a:pPr marL="1163637" lvl="5" indent="0">
              <a:buNone/>
            </a:pPr>
            <a:endParaRPr lang="de-DE" sz="1600" dirty="0">
              <a:solidFill>
                <a:schemeClr val="accent4"/>
              </a:solidFill>
            </a:endParaRPr>
          </a:p>
        </p:txBody>
      </p:sp>
      <p:sp>
        <p:nvSpPr>
          <p:cNvPr id="2" name="Date Placeholder 1"/>
          <p:cNvSpPr>
            <a:spLocks noGrp="1"/>
          </p:cNvSpPr>
          <p:nvPr>
            <p:ph type="dt" sz="half" idx="14"/>
          </p:nvPr>
        </p:nvSpPr>
        <p:spPr>
          <a:xfrm>
            <a:off x="251520" y="6669302"/>
            <a:ext cx="2790000" cy="126000"/>
          </a:xfrm>
        </p:spPr>
        <p:txBody>
          <a:bodyPr/>
          <a:lstStyle/>
          <a:p>
            <a:r>
              <a:rPr lang="de-DE" smtClean="0">
                <a:solidFill>
                  <a:srgbClr val="FFFFFF"/>
                </a:solidFill>
              </a:rPr>
              <a:t>www.ecovis.com</a:t>
            </a:r>
            <a:endParaRPr dirty="0">
              <a:solidFill>
                <a:srgbClr val="FFFFFF"/>
              </a:solidFill>
            </a:endParaRPr>
          </a:p>
        </p:txBody>
      </p:sp>
      <p:sp>
        <p:nvSpPr>
          <p:cNvPr id="6" name="Footer Placeholder 5"/>
          <p:cNvSpPr>
            <a:spLocks noGrp="1"/>
          </p:cNvSpPr>
          <p:nvPr>
            <p:ph type="ftr" sz="quarter" idx="15"/>
          </p:nvPr>
        </p:nvSpPr>
        <p:spPr>
          <a:xfrm>
            <a:off x="3275856" y="6669302"/>
            <a:ext cx="3312368" cy="144074"/>
          </a:xfrm>
        </p:spPr>
        <p:txBody>
          <a:bodyPr/>
          <a:lstStyle/>
          <a:p>
            <a:r>
              <a:rPr lang="de-DE" smtClean="0">
                <a:solidFill>
                  <a:srgbClr val="FFFFFF"/>
                </a:solidFill>
              </a:rPr>
              <a:t>Referentin: RA Marine Serebrjakova</a:t>
            </a:r>
            <a:endParaRPr dirty="0">
              <a:solidFill>
                <a:srgbClr val="FFFFFF"/>
              </a:solidFill>
            </a:endParaRPr>
          </a:p>
        </p:txBody>
      </p:sp>
      <p:sp>
        <p:nvSpPr>
          <p:cNvPr id="5" name="Foliennummernplatzhalter 4"/>
          <p:cNvSpPr>
            <a:spLocks noGrp="1"/>
          </p:cNvSpPr>
          <p:nvPr>
            <p:ph type="sldNum" sz="quarter" idx="16"/>
          </p:nvPr>
        </p:nvSpPr>
        <p:spPr>
          <a:xfrm>
            <a:off x="8662080" y="6653626"/>
            <a:ext cx="230400" cy="151200"/>
          </a:xfrm>
        </p:spPr>
        <p:txBody>
          <a:bodyPr/>
          <a:lstStyle/>
          <a:p>
            <a:fld id="{63FFF309-7B43-4697-A594-9877CC163A2D}" type="slidenum">
              <a:rPr>
                <a:solidFill>
                  <a:srgbClr val="FFFFFF"/>
                </a:solidFill>
              </a:rPr>
              <a:pPr/>
              <a:t>27</a:t>
            </a:fld>
            <a:endParaRPr dirty="0">
              <a:solidFill>
                <a:srgbClr val="FFFFFF"/>
              </a:solidFill>
            </a:endParaRPr>
          </a:p>
        </p:txBody>
      </p:sp>
      <p:sp>
        <p:nvSpPr>
          <p:cNvPr id="9" name="Textfeld 8"/>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4. Was muss ich denn dann jetzt machen?</a:t>
            </a:r>
          </a:p>
        </p:txBody>
      </p:sp>
    </p:spTree>
    <p:extLst>
      <p:ext uri="{BB962C8B-B14F-4D97-AF65-F5344CB8AC3E}">
        <p14:creationId xmlns:p14="http://schemas.microsoft.com/office/powerpoint/2010/main" val="3163074237"/>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488832" cy="792088"/>
          </a:xfrm>
        </p:spPr>
        <p:txBody>
          <a:bodyPr/>
          <a:lstStyle/>
          <a:p>
            <a:r>
              <a:rPr lang="de-DE" sz="2800" dirty="0" smtClean="0"/>
              <a:t>DSMS mit seinen Bausteinen</a:t>
            </a:r>
            <a:endParaRPr lang="de-DE" sz="2800" dirty="0"/>
          </a:p>
        </p:txBody>
      </p:sp>
      <p:sp>
        <p:nvSpPr>
          <p:cNvPr id="8" name="Text Placeholder 7"/>
          <p:cNvSpPr>
            <a:spLocks noGrp="1"/>
          </p:cNvSpPr>
          <p:nvPr>
            <p:ph type="body" sz="quarter" idx="13"/>
          </p:nvPr>
        </p:nvSpPr>
        <p:spPr>
          <a:xfrm>
            <a:off x="251520" y="1276000"/>
            <a:ext cx="8136904" cy="5321352"/>
          </a:xfrm>
          <a:ln>
            <a:noFill/>
          </a:ln>
        </p:spPr>
        <p:txBody>
          <a:bodyPr numCol="2"/>
          <a:lstStyle/>
          <a:p>
            <a:pPr marL="0" lvl="3" indent="0">
              <a:buNone/>
            </a:pPr>
            <a:r>
              <a:rPr lang="de-DE" sz="1600" b="1" dirty="0" smtClean="0">
                <a:solidFill>
                  <a:schemeClr val="accent1">
                    <a:lumMod val="50000"/>
                  </a:schemeClr>
                </a:solidFill>
              </a:rPr>
              <a:t>Beispiele für techn./org. Maßnahmen</a:t>
            </a:r>
          </a:p>
          <a:p>
            <a:pPr marL="0" lvl="3" indent="0">
              <a:buNone/>
            </a:pPr>
            <a:endParaRPr lang="de-DE" sz="1600" b="1" dirty="0" smtClean="0">
              <a:solidFill>
                <a:schemeClr val="accent1">
                  <a:lumMod val="50000"/>
                </a:schemeClr>
              </a:solidFill>
            </a:endParaRPr>
          </a:p>
          <a:p>
            <a:pPr marL="0" lvl="5" indent="0">
              <a:buNone/>
            </a:pPr>
            <a:r>
              <a:rPr lang="de-DE" b="1" dirty="0" smtClean="0">
                <a:solidFill>
                  <a:schemeClr val="accent1">
                    <a:lumMod val="50000"/>
                  </a:schemeClr>
                </a:solidFill>
              </a:rPr>
              <a:t>Pseudonymisierung</a:t>
            </a:r>
          </a:p>
          <a:p>
            <a:pPr marL="360363" lvl="5" indent="-360363">
              <a:buFont typeface="Symbol" panose="05050102010706020507" pitchFamily="18" charset="2"/>
              <a:buChar char="-"/>
            </a:pPr>
            <a:r>
              <a:rPr lang="de-DE" dirty="0" smtClean="0">
                <a:solidFill>
                  <a:schemeClr val="accent1">
                    <a:lumMod val="50000"/>
                  </a:schemeClr>
                </a:solidFill>
              </a:rPr>
              <a:t>Festlegung der durch Pseudonymisierung zu ersetzenden identifizierbaren Daten</a:t>
            </a:r>
          </a:p>
          <a:p>
            <a:pPr marL="360363" lvl="5" indent="-360363">
              <a:buFont typeface="Symbol" panose="05050102010706020507" pitchFamily="18" charset="2"/>
              <a:buChar char="-"/>
            </a:pPr>
            <a:r>
              <a:rPr lang="de-DE" dirty="0" smtClean="0">
                <a:solidFill>
                  <a:schemeClr val="accent1">
                    <a:lumMod val="50000"/>
                  </a:schemeClr>
                </a:solidFill>
              </a:rPr>
              <a:t>Definition der </a:t>
            </a:r>
            <a:r>
              <a:rPr lang="de-DE" dirty="0" err="1" smtClean="0">
                <a:solidFill>
                  <a:schemeClr val="accent1">
                    <a:lumMod val="50000"/>
                  </a:schemeClr>
                </a:solidFill>
              </a:rPr>
              <a:t>Pseudonymisierungsregel</a:t>
            </a:r>
            <a:r>
              <a:rPr lang="de-DE" dirty="0" smtClean="0">
                <a:solidFill>
                  <a:schemeClr val="accent1">
                    <a:lumMod val="50000"/>
                  </a:schemeClr>
                </a:solidFill>
              </a:rPr>
              <a:t>, zufällige Erzeugung der Zuordnungstabellen</a:t>
            </a:r>
          </a:p>
          <a:p>
            <a:pPr marL="360363" lvl="5" indent="-360363">
              <a:buFont typeface="Arial" panose="020B0604020202020204" pitchFamily="34" charset="0"/>
              <a:buChar char="•"/>
            </a:pPr>
            <a:endParaRPr lang="de-DE" sz="1600" dirty="0">
              <a:solidFill>
                <a:schemeClr val="accent1">
                  <a:lumMod val="50000"/>
                </a:schemeClr>
              </a:solidFill>
            </a:endParaRPr>
          </a:p>
          <a:p>
            <a:pPr marL="0" lvl="3" indent="0">
              <a:buNone/>
            </a:pPr>
            <a:r>
              <a:rPr lang="de-DE" b="1" dirty="0" smtClean="0">
                <a:solidFill>
                  <a:srgbClr val="FF0000"/>
                </a:solidFill>
              </a:rPr>
              <a:t>Verschlüsselung</a:t>
            </a:r>
            <a:endParaRPr lang="de-DE" b="1" dirty="0">
              <a:solidFill>
                <a:srgbClr val="FF0000"/>
              </a:solidFill>
            </a:endParaRPr>
          </a:p>
          <a:p>
            <a:pPr marL="285750" lvl="5" indent="-285750">
              <a:buFont typeface="Symbol" panose="05050102010706020507" pitchFamily="18" charset="2"/>
              <a:buChar char="-"/>
            </a:pPr>
            <a:r>
              <a:rPr lang="de-DE" dirty="0" smtClean="0">
                <a:solidFill>
                  <a:srgbClr val="FF0000"/>
                </a:solidFill>
              </a:rPr>
              <a:t>Schlüssel können für die Dauer des Kommunikationsvorgangs oder mittel- bis langfristig eingesetzt werden</a:t>
            </a:r>
          </a:p>
          <a:p>
            <a:pPr marL="285750" lvl="5" indent="-285750">
              <a:buFont typeface="Symbol" panose="05050102010706020507" pitchFamily="18" charset="2"/>
              <a:buChar char="-"/>
            </a:pPr>
            <a:r>
              <a:rPr lang="de-DE" dirty="0" smtClean="0">
                <a:solidFill>
                  <a:srgbClr val="FF0000"/>
                </a:solidFill>
              </a:rPr>
              <a:t>Festlegung zur Auswahl geeigneter kryptografischer Verfahren</a:t>
            </a:r>
            <a:endParaRPr lang="de-DE" dirty="0">
              <a:solidFill>
                <a:srgbClr val="FF0000"/>
              </a:solidFill>
            </a:endParaRPr>
          </a:p>
          <a:p>
            <a:pPr marL="438150" lvl="5" indent="0">
              <a:buNone/>
            </a:pPr>
            <a:endParaRPr lang="de-DE" dirty="0" smtClean="0">
              <a:solidFill>
                <a:schemeClr val="accent1">
                  <a:lumMod val="50000"/>
                </a:schemeClr>
              </a:solidFill>
            </a:endParaRPr>
          </a:p>
          <a:p>
            <a:pPr marL="0" lvl="5" indent="0">
              <a:buNone/>
            </a:pPr>
            <a:r>
              <a:rPr lang="de-DE" b="1" dirty="0" smtClean="0">
                <a:solidFill>
                  <a:schemeClr val="accent1">
                    <a:lumMod val="50000"/>
                  </a:schemeClr>
                </a:solidFill>
              </a:rPr>
              <a:t>Maßnahmen zur Gewährleistung von Integrität und Vertraulichkeit der Systeme und Dienste</a:t>
            </a:r>
          </a:p>
          <a:p>
            <a:pPr marL="285750" lvl="5" indent="-285750">
              <a:buFont typeface="Symbol" panose="05050102010706020507" pitchFamily="18" charset="2"/>
              <a:buChar char="-"/>
            </a:pPr>
            <a:r>
              <a:rPr lang="de-DE" dirty="0" smtClean="0">
                <a:solidFill>
                  <a:schemeClr val="accent1">
                    <a:lumMod val="50000"/>
                  </a:schemeClr>
                </a:solidFill>
              </a:rPr>
              <a:t>Formulierung von Sicherheitsleitlinien</a:t>
            </a:r>
          </a:p>
          <a:p>
            <a:pPr marL="285750" lvl="5" indent="-285750">
              <a:buFont typeface="Symbol" panose="05050102010706020507" pitchFamily="18" charset="2"/>
              <a:buChar char="-"/>
            </a:pPr>
            <a:r>
              <a:rPr lang="de-DE" dirty="0" smtClean="0">
                <a:solidFill>
                  <a:schemeClr val="accent1">
                    <a:lumMod val="50000"/>
                  </a:schemeClr>
                </a:solidFill>
              </a:rPr>
              <a:t>Zugriffskontrolle und sicherer Umgang mit Speichermedien</a:t>
            </a:r>
          </a:p>
          <a:p>
            <a:pPr marL="431800" lvl="5" indent="0">
              <a:buNone/>
            </a:pPr>
            <a:endParaRPr lang="de-DE" dirty="0" smtClean="0">
              <a:solidFill>
                <a:schemeClr val="accent1">
                  <a:lumMod val="50000"/>
                </a:schemeClr>
              </a:solidFill>
            </a:endParaRPr>
          </a:p>
          <a:p>
            <a:pPr marL="0" lvl="5" indent="0">
              <a:buNone/>
            </a:pPr>
            <a:endParaRPr lang="de-DE" dirty="0" smtClean="0">
              <a:solidFill>
                <a:schemeClr val="accent1">
                  <a:lumMod val="50000"/>
                </a:schemeClr>
              </a:solidFill>
            </a:endParaRPr>
          </a:p>
          <a:p>
            <a:pPr marL="0" lvl="5" indent="0">
              <a:buNone/>
            </a:pPr>
            <a:endParaRPr lang="de-DE" dirty="0">
              <a:solidFill>
                <a:schemeClr val="accent1">
                  <a:lumMod val="50000"/>
                </a:schemeClr>
              </a:solidFill>
            </a:endParaRPr>
          </a:p>
          <a:p>
            <a:pPr marL="177800" lvl="5" indent="0">
              <a:buNone/>
            </a:pPr>
            <a:r>
              <a:rPr lang="de-DE" b="1" dirty="0" smtClean="0">
                <a:solidFill>
                  <a:schemeClr val="accent1">
                    <a:lumMod val="50000"/>
                  </a:schemeClr>
                </a:solidFill>
              </a:rPr>
              <a:t>Maßnahmen zur Gewährleistung der Verfügbarkeit und Belastbarkeit der Systeme und Dienste</a:t>
            </a:r>
          </a:p>
          <a:p>
            <a:pPr marL="527050" lvl="5" indent="-285750">
              <a:buFont typeface="Symbol" panose="05050102010706020507" pitchFamily="18" charset="2"/>
              <a:buChar char="-"/>
            </a:pPr>
            <a:r>
              <a:rPr lang="de-DE" dirty="0" smtClean="0">
                <a:solidFill>
                  <a:schemeClr val="accent1">
                    <a:lumMod val="50000"/>
                  </a:schemeClr>
                </a:solidFill>
              </a:rPr>
              <a:t>Sicherheitskopien von Daten, Prozesszuständen, Transaktionshistorien…</a:t>
            </a:r>
          </a:p>
          <a:p>
            <a:pPr marL="527050" lvl="5" indent="-285750">
              <a:buFont typeface="Symbol" panose="05050102010706020507" pitchFamily="18" charset="2"/>
              <a:buChar char="-"/>
            </a:pPr>
            <a:r>
              <a:rPr lang="de-DE" dirty="0" smtClean="0">
                <a:solidFill>
                  <a:schemeClr val="accent1">
                    <a:lumMod val="50000"/>
                  </a:schemeClr>
                </a:solidFill>
              </a:rPr>
              <a:t>Schutz vor äußeren Einflüssen</a:t>
            </a:r>
          </a:p>
          <a:p>
            <a:pPr marL="527050" lvl="5" indent="-285750">
              <a:buFont typeface="Symbol" panose="05050102010706020507" pitchFamily="18" charset="2"/>
              <a:buChar char="-"/>
            </a:pPr>
            <a:endParaRPr lang="de-DE" dirty="0">
              <a:solidFill>
                <a:schemeClr val="accent1">
                  <a:lumMod val="50000"/>
                </a:schemeClr>
              </a:solidFill>
            </a:endParaRPr>
          </a:p>
          <a:p>
            <a:pPr marL="241300" lvl="5" indent="0">
              <a:buNone/>
            </a:pPr>
            <a:r>
              <a:rPr lang="de-DE" b="1" dirty="0" smtClean="0">
                <a:solidFill>
                  <a:schemeClr val="accent1">
                    <a:lumMod val="50000"/>
                  </a:schemeClr>
                </a:solidFill>
              </a:rPr>
              <a:t>Wiederherstellung bei Zwischenfällen</a:t>
            </a:r>
          </a:p>
          <a:p>
            <a:pPr marL="527050" lvl="5" indent="-285750">
              <a:buFont typeface="Symbol" panose="05050102010706020507" pitchFamily="18" charset="2"/>
              <a:buChar char="-"/>
            </a:pPr>
            <a:r>
              <a:rPr lang="de-DE" dirty="0" smtClean="0">
                <a:solidFill>
                  <a:schemeClr val="accent1">
                    <a:lumMod val="50000"/>
                  </a:schemeClr>
                </a:solidFill>
              </a:rPr>
              <a:t>Notfallkonzept, -handbuch erstellen</a:t>
            </a:r>
          </a:p>
          <a:p>
            <a:pPr marL="241300" lvl="5" indent="0">
              <a:buNone/>
            </a:pPr>
            <a:endParaRPr lang="de-DE" dirty="0">
              <a:solidFill>
                <a:schemeClr val="accent1">
                  <a:lumMod val="50000"/>
                </a:schemeClr>
              </a:solidFill>
            </a:endParaRPr>
          </a:p>
          <a:p>
            <a:pPr marL="241300" lvl="5" indent="0">
              <a:buNone/>
            </a:pPr>
            <a:r>
              <a:rPr lang="de-DE" b="1" dirty="0" smtClean="0">
                <a:solidFill>
                  <a:schemeClr val="accent1">
                    <a:lumMod val="50000"/>
                  </a:schemeClr>
                </a:solidFill>
              </a:rPr>
              <a:t>Überprüfung, Bewertung, Evaluierung der Wirksamkeit der Maßnahmen</a:t>
            </a:r>
          </a:p>
          <a:p>
            <a:pPr marL="527050" lvl="5" indent="-285750">
              <a:buFont typeface="Symbol" panose="05050102010706020507" pitchFamily="18" charset="2"/>
              <a:buChar char="-"/>
            </a:pPr>
            <a:r>
              <a:rPr lang="de-DE" dirty="0" smtClean="0">
                <a:solidFill>
                  <a:schemeClr val="accent1">
                    <a:lumMod val="50000"/>
                  </a:schemeClr>
                </a:solidFill>
              </a:rPr>
              <a:t>Audits, Zertifizierungen, externe Prüfungen</a:t>
            </a:r>
          </a:p>
          <a:p>
            <a:pPr marL="527050" lvl="5" indent="-285750">
              <a:buFont typeface="Symbol" panose="05050102010706020507" pitchFamily="18" charset="2"/>
              <a:buChar char="-"/>
            </a:pPr>
            <a:endParaRPr lang="de-DE" dirty="0">
              <a:solidFill>
                <a:schemeClr val="accent1">
                  <a:lumMod val="50000"/>
                </a:schemeClr>
              </a:solidFill>
            </a:endParaRPr>
          </a:p>
          <a:p>
            <a:pPr marL="241300" lvl="5" indent="0">
              <a:buNone/>
            </a:pPr>
            <a:r>
              <a:rPr lang="de-DE" b="1" dirty="0" smtClean="0">
                <a:solidFill>
                  <a:schemeClr val="accent1">
                    <a:lumMod val="50000"/>
                  </a:schemeClr>
                </a:solidFill>
              </a:rPr>
              <a:t>Weitere Maßnahmen:</a:t>
            </a:r>
          </a:p>
          <a:p>
            <a:pPr marL="527050" lvl="5" indent="-285750">
              <a:buFont typeface="Symbol" panose="05050102010706020507" pitchFamily="18" charset="2"/>
              <a:buChar char="-"/>
            </a:pPr>
            <a:r>
              <a:rPr lang="de-DE" dirty="0" smtClean="0">
                <a:solidFill>
                  <a:schemeClr val="accent1">
                    <a:lumMod val="50000"/>
                  </a:schemeClr>
                </a:solidFill>
              </a:rPr>
              <a:t>Einschränkung der Nutzungsrechte</a:t>
            </a:r>
          </a:p>
          <a:p>
            <a:pPr marL="527050" lvl="5" indent="-285750">
              <a:buFont typeface="Symbol" panose="05050102010706020507" pitchFamily="18" charset="2"/>
              <a:buChar char="-"/>
            </a:pPr>
            <a:r>
              <a:rPr lang="de-DE" dirty="0" smtClean="0">
                <a:solidFill>
                  <a:schemeClr val="accent1">
                    <a:lumMod val="50000"/>
                  </a:schemeClr>
                </a:solidFill>
              </a:rPr>
              <a:t>Protokollierung von Zugriffen</a:t>
            </a:r>
          </a:p>
          <a:p>
            <a:pPr marL="527050" lvl="5" indent="-285750">
              <a:buFont typeface="Symbol" panose="05050102010706020507" pitchFamily="18" charset="2"/>
              <a:buChar char="-"/>
            </a:pPr>
            <a:r>
              <a:rPr lang="de-DE" dirty="0" smtClean="0">
                <a:solidFill>
                  <a:schemeClr val="accent1">
                    <a:lumMod val="50000"/>
                  </a:schemeClr>
                </a:solidFill>
              </a:rPr>
              <a:t>Transparenz- und Rechenschaftspflicht durch weitreichende Dokumentation</a:t>
            </a:r>
          </a:p>
        </p:txBody>
      </p:sp>
      <p:sp>
        <p:nvSpPr>
          <p:cNvPr id="2" name="Date Placeholder 1"/>
          <p:cNvSpPr>
            <a:spLocks noGrp="1"/>
          </p:cNvSpPr>
          <p:nvPr>
            <p:ph type="dt" sz="half" idx="14"/>
          </p:nvPr>
        </p:nvSpPr>
        <p:spPr>
          <a:xfrm>
            <a:off x="251520" y="6669302"/>
            <a:ext cx="2790000" cy="126000"/>
          </a:xfrm>
        </p:spPr>
        <p:txBody>
          <a:bodyPr/>
          <a:lstStyle/>
          <a:p>
            <a:r>
              <a:rPr lang="de-DE" smtClean="0">
                <a:solidFill>
                  <a:srgbClr val="FFFFFF"/>
                </a:solidFill>
              </a:rPr>
              <a:t>www.ecovis.com</a:t>
            </a:r>
            <a:endParaRPr dirty="0">
              <a:solidFill>
                <a:srgbClr val="FFFFFF"/>
              </a:solidFill>
            </a:endParaRPr>
          </a:p>
        </p:txBody>
      </p:sp>
      <p:sp>
        <p:nvSpPr>
          <p:cNvPr id="6" name="Footer Placeholder 5"/>
          <p:cNvSpPr>
            <a:spLocks noGrp="1"/>
          </p:cNvSpPr>
          <p:nvPr>
            <p:ph type="ftr" sz="quarter" idx="15"/>
          </p:nvPr>
        </p:nvSpPr>
        <p:spPr>
          <a:xfrm>
            <a:off x="3275856" y="6669302"/>
            <a:ext cx="3312368" cy="144074"/>
          </a:xfrm>
        </p:spPr>
        <p:txBody>
          <a:bodyPr/>
          <a:lstStyle/>
          <a:p>
            <a:r>
              <a:rPr lang="de-DE" smtClean="0">
                <a:solidFill>
                  <a:srgbClr val="FFFFFF"/>
                </a:solidFill>
              </a:rPr>
              <a:t>Referentin: RA Marine Serebrjakova</a:t>
            </a:r>
            <a:endParaRPr dirty="0">
              <a:solidFill>
                <a:srgbClr val="FFFFFF"/>
              </a:solidFill>
            </a:endParaRPr>
          </a:p>
        </p:txBody>
      </p:sp>
      <p:sp>
        <p:nvSpPr>
          <p:cNvPr id="5" name="Foliennummernplatzhalter 4"/>
          <p:cNvSpPr>
            <a:spLocks noGrp="1"/>
          </p:cNvSpPr>
          <p:nvPr>
            <p:ph type="sldNum" sz="quarter" idx="16"/>
          </p:nvPr>
        </p:nvSpPr>
        <p:spPr>
          <a:xfrm>
            <a:off x="8662080" y="6653626"/>
            <a:ext cx="230400" cy="151200"/>
          </a:xfrm>
        </p:spPr>
        <p:txBody>
          <a:bodyPr/>
          <a:lstStyle/>
          <a:p>
            <a:fld id="{63FFF309-7B43-4697-A594-9877CC163A2D}" type="slidenum">
              <a:rPr>
                <a:solidFill>
                  <a:srgbClr val="FFFFFF"/>
                </a:solidFill>
              </a:rPr>
              <a:pPr/>
              <a:t>28</a:t>
            </a:fld>
            <a:endParaRPr dirty="0">
              <a:solidFill>
                <a:srgbClr val="FFFFFF"/>
              </a:solidFill>
            </a:endParaRPr>
          </a:p>
        </p:txBody>
      </p:sp>
      <p:sp>
        <p:nvSpPr>
          <p:cNvPr id="9" name="Textfeld 8"/>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4. Was muss ich denn dann jetzt machen?</a:t>
            </a:r>
          </a:p>
        </p:txBody>
      </p:sp>
    </p:spTree>
    <p:extLst>
      <p:ext uri="{BB962C8B-B14F-4D97-AF65-F5344CB8AC3E}">
        <p14:creationId xmlns:p14="http://schemas.microsoft.com/office/powerpoint/2010/main" val="1454671983"/>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488832" cy="792088"/>
          </a:xfrm>
        </p:spPr>
        <p:txBody>
          <a:bodyPr/>
          <a:lstStyle/>
          <a:p>
            <a:r>
              <a:rPr lang="de-DE" sz="2800" dirty="0" smtClean="0"/>
              <a:t>DSMS mit seinen Bausteinen</a:t>
            </a:r>
            <a:endParaRPr lang="de-DE" sz="2800" dirty="0"/>
          </a:p>
        </p:txBody>
      </p:sp>
      <p:sp>
        <p:nvSpPr>
          <p:cNvPr id="8" name="Text Placeholder 7"/>
          <p:cNvSpPr>
            <a:spLocks noGrp="1"/>
          </p:cNvSpPr>
          <p:nvPr>
            <p:ph type="body" sz="quarter" idx="13"/>
          </p:nvPr>
        </p:nvSpPr>
        <p:spPr>
          <a:xfrm>
            <a:off x="251520" y="1276000"/>
            <a:ext cx="8136904" cy="352800"/>
          </a:xfrm>
          <a:ln>
            <a:noFill/>
          </a:ln>
        </p:spPr>
        <p:txBody>
          <a:bodyPr/>
          <a:lstStyle/>
          <a:p>
            <a:pPr marL="0" lvl="3" indent="0">
              <a:buNone/>
            </a:pPr>
            <a:r>
              <a:rPr lang="de-DE" sz="1600" b="1" dirty="0" smtClean="0"/>
              <a:t>Sonderproblem: Kommunikation über unverschlüsselte E-Mail</a:t>
            </a:r>
          </a:p>
          <a:p>
            <a:pPr marL="0" lvl="3" indent="0">
              <a:buNone/>
            </a:pPr>
            <a:endParaRPr lang="de-DE" sz="1600" b="1" dirty="0" smtClean="0"/>
          </a:p>
          <a:p>
            <a:pPr marL="360363" lvl="5" indent="-360363">
              <a:spcAft>
                <a:spcPts val="600"/>
              </a:spcAft>
              <a:buFont typeface="Arial" panose="020B0604020202020204" pitchFamily="34" charset="0"/>
              <a:buChar char="•"/>
            </a:pPr>
            <a:r>
              <a:rPr lang="de-DE" sz="1600" dirty="0" smtClean="0">
                <a:solidFill>
                  <a:schemeClr val="accent4"/>
                </a:solidFill>
              </a:rPr>
              <a:t>Schreiben der Aufsichtsbehörde Hamburg vom 08. Januar 2018</a:t>
            </a:r>
            <a:endParaRPr lang="de-DE" sz="1600" b="1" dirty="0"/>
          </a:p>
          <a:p>
            <a:pPr lvl="5" indent="0">
              <a:buNone/>
            </a:pPr>
            <a:endParaRPr lang="de-DE" sz="1600" dirty="0" smtClean="0"/>
          </a:p>
          <a:p>
            <a:pPr marL="0" lvl="5" indent="0" algn="ctr">
              <a:buNone/>
            </a:pPr>
            <a:r>
              <a:rPr lang="de-DE" sz="1600" i="1" dirty="0" smtClean="0"/>
              <a:t>„Die </a:t>
            </a:r>
            <a:r>
              <a:rPr lang="de-DE" sz="1600" i="1" dirty="0"/>
              <a:t>Versendung von unverschlüsselten E-Mails, die personenbezogene Daten enthalten, insbesondere für Angehörige von Berufsgruppen, die auch einer strafrechtlich sanktionierten Schweigepflicht nach § 203 StGB unterliegen, ist nach alledem nicht nur bedenklich, sondern stellt auch ein ungeeignetes Kommunikationsmittel dar</a:t>
            </a:r>
            <a:r>
              <a:rPr lang="de-DE" sz="1600" i="1" dirty="0" smtClean="0"/>
              <a:t>.“</a:t>
            </a:r>
          </a:p>
          <a:p>
            <a:pPr marL="0" lvl="5" indent="0" algn="ctr">
              <a:buNone/>
            </a:pPr>
            <a:endParaRPr lang="de-DE" sz="1600" i="1" dirty="0"/>
          </a:p>
          <a:p>
            <a:pPr marL="0" lvl="5" indent="0" algn="ctr">
              <a:buNone/>
            </a:pPr>
            <a:r>
              <a:rPr lang="de-DE" sz="1600" i="1" dirty="0" smtClean="0"/>
              <a:t>„Die </a:t>
            </a:r>
            <a:r>
              <a:rPr lang="de-DE" sz="1600" i="1" dirty="0"/>
              <a:t>Versendung von unverschlüsselten E-Mails, die personenbezogene Daten enthalten, insbesondere für Angehörige von Berufsgruppen, die auch einer strafrechtlich sanktionierten Schweigepflicht nach § 203 StGB unterliegen, ist nach alledem nicht nur bedenklich, sondern stellt auch ein ungeeignetes Kommunikationsmittel dar</a:t>
            </a:r>
            <a:r>
              <a:rPr lang="de-DE" sz="1600" i="1" dirty="0" smtClean="0"/>
              <a:t>. </a:t>
            </a:r>
            <a:r>
              <a:rPr lang="de-DE" sz="1600" i="1" dirty="0"/>
              <a:t>[…] Daher scheidet auch die elektronische Übertragung sensibler personenbezogener Daten ohne Verschlüsselung etwa per Mail aus, auch wenn der Betroffene explizit um die Übersendung per Mail </a:t>
            </a:r>
            <a:r>
              <a:rPr lang="de-DE" sz="1600" i="1" dirty="0" smtClean="0"/>
              <a:t>bittet.“</a:t>
            </a:r>
          </a:p>
          <a:p>
            <a:pPr marL="0" lvl="5" indent="0" algn="ctr">
              <a:buNone/>
            </a:pPr>
            <a:endParaRPr lang="de-DE" sz="1600" i="1" dirty="0"/>
          </a:p>
          <a:p>
            <a:pPr marL="285750" lvl="5" indent="-285750" algn="just">
              <a:buFont typeface="Arial" panose="020B0604020202020204" pitchFamily="34" charset="0"/>
              <a:buChar char="•"/>
            </a:pPr>
            <a:r>
              <a:rPr lang="de-DE" sz="1600" dirty="0" smtClean="0"/>
              <a:t>Ob ein Patient in die unverschlüsselte Kommunikation tatsächlich nicht </a:t>
            </a:r>
            <a:r>
              <a:rPr lang="de-DE" sz="1600" u="sng" dirty="0" smtClean="0">
                <a:solidFill>
                  <a:srgbClr val="FF0000"/>
                </a:solidFill>
              </a:rPr>
              <a:t>einwilligen</a:t>
            </a:r>
            <a:r>
              <a:rPr lang="de-DE" sz="1600" dirty="0" smtClean="0"/>
              <a:t> kann, ist nicht abschließend geklärt</a:t>
            </a:r>
          </a:p>
          <a:p>
            <a:pPr marL="1163637" lvl="5" indent="0">
              <a:buNone/>
            </a:pPr>
            <a:endParaRPr lang="de-DE" sz="1600" dirty="0">
              <a:solidFill>
                <a:schemeClr val="accent4"/>
              </a:solidFill>
            </a:endParaRPr>
          </a:p>
        </p:txBody>
      </p:sp>
      <p:sp>
        <p:nvSpPr>
          <p:cNvPr id="2" name="Date Placeholder 1"/>
          <p:cNvSpPr>
            <a:spLocks noGrp="1"/>
          </p:cNvSpPr>
          <p:nvPr>
            <p:ph type="dt" sz="half" idx="14"/>
          </p:nvPr>
        </p:nvSpPr>
        <p:spPr>
          <a:xfrm>
            <a:off x="251520" y="6669302"/>
            <a:ext cx="2790000" cy="126000"/>
          </a:xfrm>
        </p:spPr>
        <p:txBody>
          <a:bodyPr/>
          <a:lstStyle/>
          <a:p>
            <a:r>
              <a:rPr lang="de-DE" smtClean="0">
                <a:solidFill>
                  <a:srgbClr val="FFFFFF"/>
                </a:solidFill>
              </a:rPr>
              <a:t>www.ecovis.com</a:t>
            </a:r>
            <a:endParaRPr dirty="0">
              <a:solidFill>
                <a:srgbClr val="FFFFFF"/>
              </a:solidFill>
            </a:endParaRPr>
          </a:p>
        </p:txBody>
      </p:sp>
      <p:sp>
        <p:nvSpPr>
          <p:cNvPr id="6" name="Footer Placeholder 5"/>
          <p:cNvSpPr>
            <a:spLocks noGrp="1"/>
          </p:cNvSpPr>
          <p:nvPr>
            <p:ph type="ftr" sz="quarter" idx="15"/>
          </p:nvPr>
        </p:nvSpPr>
        <p:spPr>
          <a:xfrm>
            <a:off x="3275856" y="6669302"/>
            <a:ext cx="3312368" cy="144074"/>
          </a:xfrm>
        </p:spPr>
        <p:txBody>
          <a:bodyPr/>
          <a:lstStyle/>
          <a:p>
            <a:r>
              <a:rPr lang="de-DE" smtClean="0">
                <a:solidFill>
                  <a:srgbClr val="FFFFFF"/>
                </a:solidFill>
              </a:rPr>
              <a:t>Referentin: RA Marine Serebrjakova</a:t>
            </a:r>
            <a:endParaRPr dirty="0">
              <a:solidFill>
                <a:srgbClr val="FFFFFF"/>
              </a:solidFill>
            </a:endParaRPr>
          </a:p>
        </p:txBody>
      </p:sp>
      <p:sp>
        <p:nvSpPr>
          <p:cNvPr id="5" name="Foliennummernplatzhalter 4"/>
          <p:cNvSpPr>
            <a:spLocks noGrp="1"/>
          </p:cNvSpPr>
          <p:nvPr>
            <p:ph type="sldNum" sz="quarter" idx="16"/>
          </p:nvPr>
        </p:nvSpPr>
        <p:spPr>
          <a:xfrm>
            <a:off x="8662080" y="6653626"/>
            <a:ext cx="230400" cy="151200"/>
          </a:xfrm>
        </p:spPr>
        <p:txBody>
          <a:bodyPr/>
          <a:lstStyle/>
          <a:p>
            <a:fld id="{63FFF309-7B43-4697-A594-9877CC163A2D}" type="slidenum">
              <a:rPr>
                <a:solidFill>
                  <a:srgbClr val="FFFFFF"/>
                </a:solidFill>
              </a:rPr>
              <a:pPr/>
              <a:t>29</a:t>
            </a:fld>
            <a:endParaRPr dirty="0">
              <a:solidFill>
                <a:srgbClr val="FFFFFF"/>
              </a:solidFill>
            </a:endParaRPr>
          </a:p>
        </p:txBody>
      </p:sp>
      <p:sp>
        <p:nvSpPr>
          <p:cNvPr id="9" name="Textfeld 8"/>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4. Was muss ich denn dann jetzt machen?</a:t>
            </a:r>
          </a:p>
        </p:txBody>
      </p:sp>
    </p:spTree>
    <p:extLst>
      <p:ext uri="{BB962C8B-B14F-4D97-AF65-F5344CB8AC3E}">
        <p14:creationId xmlns:p14="http://schemas.microsoft.com/office/powerpoint/2010/main" val="212361943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1043608" y="2636912"/>
            <a:ext cx="7128792" cy="352800"/>
          </a:xfrm>
        </p:spPr>
        <p:txBody>
          <a:bodyPr/>
          <a:lstStyle/>
          <a:p>
            <a:pPr algn="ctr"/>
            <a:r>
              <a:rPr lang="de-DE" sz="2400" dirty="0"/>
              <a:t>Den Vortrag zur Veranstaltung und diverse weitere </a:t>
            </a:r>
            <a:br>
              <a:rPr lang="de-DE" sz="2400" dirty="0"/>
            </a:br>
            <a:r>
              <a:rPr lang="de-DE" sz="2400" dirty="0"/>
              <a:t>Informationen finden Sie auf unserer Website</a:t>
            </a:r>
            <a:r>
              <a:rPr lang="de-DE" sz="2400" dirty="0" smtClean="0"/>
              <a:t>:</a:t>
            </a:r>
          </a:p>
          <a:p>
            <a:pPr algn="ctr"/>
            <a:endParaRPr lang="de-DE" sz="2400" dirty="0"/>
          </a:p>
          <a:p>
            <a:pPr algn="ctr"/>
            <a:r>
              <a:rPr lang="de-DE" sz="2400" dirty="0">
                <a:solidFill>
                  <a:schemeClr val="tx2"/>
                </a:solidFill>
              </a:rPr>
              <a:t> www.ecovis.com/datenschutzberater/</a:t>
            </a:r>
          </a:p>
          <a:p>
            <a:pPr algn="ctr"/>
            <a:endParaRPr lang="de-DE" sz="2400" dirty="0"/>
          </a:p>
          <a:p>
            <a:endParaRPr lang="de-DE" dirty="0"/>
          </a:p>
        </p:txBody>
      </p:sp>
      <p:sp>
        <p:nvSpPr>
          <p:cNvPr id="3" name="Titel 2"/>
          <p:cNvSpPr>
            <a:spLocks noGrp="1"/>
          </p:cNvSpPr>
          <p:nvPr>
            <p:ph type="title"/>
          </p:nvPr>
        </p:nvSpPr>
        <p:spPr/>
        <p:txBody>
          <a:bodyPr/>
          <a:lstStyle/>
          <a:p>
            <a:endParaRPr lang="de-DE" dirty="0"/>
          </a:p>
        </p:txBody>
      </p:sp>
      <p:sp>
        <p:nvSpPr>
          <p:cNvPr id="4" name="Datumsplatzhalter 3"/>
          <p:cNvSpPr>
            <a:spLocks noGrp="1"/>
          </p:cNvSpPr>
          <p:nvPr>
            <p:ph type="dt" sz="half" idx="14"/>
          </p:nvPr>
        </p:nvSpPr>
        <p:spPr/>
        <p:txBody>
          <a:bodyPr/>
          <a:lstStyle/>
          <a:p>
            <a:r>
              <a:rPr lang="de-DE" smtClean="0"/>
              <a:t>www.ecovis.com</a:t>
            </a:r>
            <a:endParaRPr lang="de-DE" dirty="0"/>
          </a:p>
        </p:txBody>
      </p:sp>
      <p:sp>
        <p:nvSpPr>
          <p:cNvPr id="5" name="Fußzeilenplatzhalter 4"/>
          <p:cNvSpPr>
            <a:spLocks noGrp="1"/>
          </p:cNvSpPr>
          <p:nvPr>
            <p:ph type="ftr" sz="quarter" idx="15"/>
          </p:nvPr>
        </p:nvSpPr>
        <p:spPr/>
        <p:txBody>
          <a:bodyPr/>
          <a:lstStyle/>
          <a:p>
            <a:r>
              <a:rPr lang="de-DE" smtClean="0"/>
              <a:t>Referentin: RA Marine Serebrjakova</a:t>
            </a:r>
            <a:endParaRPr lang="de-DE" dirty="0"/>
          </a:p>
        </p:txBody>
      </p:sp>
      <p:sp>
        <p:nvSpPr>
          <p:cNvPr id="6" name="Foliennummernplatzhalter 5"/>
          <p:cNvSpPr>
            <a:spLocks noGrp="1"/>
          </p:cNvSpPr>
          <p:nvPr>
            <p:ph type="sldNum" sz="quarter" idx="16"/>
          </p:nvPr>
        </p:nvSpPr>
        <p:spPr/>
        <p:txBody>
          <a:bodyPr/>
          <a:lstStyle/>
          <a:p>
            <a:fld id="{63FFF309-7B43-4697-A594-9877CC163A2D}" type="slidenum">
              <a:rPr lang="de-DE" smtClean="0"/>
              <a:pPr/>
              <a:t>3</a:t>
            </a:fld>
            <a:endParaRPr lang="de-DE" dirty="0"/>
          </a:p>
        </p:txBody>
      </p:sp>
    </p:spTree>
    <p:extLst>
      <p:ext uri="{BB962C8B-B14F-4D97-AF65-F5344CB8AC3E}">
        <p14:creationId xmlns:p14="http://schemas.microsoft.com/office/powerpoint/2010/main" val="3799190373"/>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488832" cy="792088"/>
          </a:xfrm>
        </p:spPr>
        <p:txBody>
          <a:bodyPr/>
          <a:lstStyle/>
          <a:p>
            <a:r>
              <a:rPr lang="de-DE" sz="2800" dirty="0" smtClean="0"/>
              <a:t>DSMS mit seinen Bausteinen</a:t>
            </a:r>
            <a:endParaRPr lang="de-DE" sz="2800" dirty="0"/>
          </a:p>
        </p:txBody>
      </p:sp>
      <p:sp>
        <p:nvSpPr>
          <p:cNvPr id="8" name="Text Placeholder 7"/>
          <p:cNvSpPr>
            <a:spLocks noGrp="1"/>
          </p:cNvSpPr>
          <p:nvPr>
            <p:ph type="body" sz="quarter" idx="13"/>
          </p:nvPr>
        </p:nvSpPr>
        <p:spPr>
          <a:xfrm>
            <a:off x="251520" y="1276000"/>
            <a:ext cx="8136904" cy="352800"/>
          </a:xfrm>
          <a:ln>
            <a:noFill/>
          </a:ln>
        </p:spPr>
        <p:txBody>
          <a:bodyPr/>
          <a:lstStyle/>
          <a:p>
            <a:pPr marL="0" lvl="3" indent="0">
              <a:buNone/>
            </a:pPr>
            <a:r>
              <a:rPr lang="de-DE" sz="1600" b="1" dirty="0" smtClean="0">
                <a:solidFill>
                  <a:schemeClr val="accent1">
                    <a:lumMod val="50000"/>
                  </a:schemeClr>
                </a:solidFill>
              </a:rPr>
              <a:t>3. Datenschutz-Folgenabschätzung</a:t>
            </a:r>
          </a:p>
          <a:p>
            <a:pPr marL="0" lvl="5" indent="0">
              <a:buNone/>
            </a:pPr>
            <a:endParaRPr lang="de-DE" sz="1600" dirty="0" smtClean="0">
              <a:solidFill>
                <a:schemeClr val="accent1">
                  <a:lumMod val="50000"/>
                </a:schemeClr>
              </a:solidFill>
            </a:endParaRPr>
          </a:p>
          <a:p>
            <a:pPr marL="355600" lvl="5" indent="0" algn="just">
              <a:spcAft>
                <a:spcPts val="600"/>
              </a:spcAft>
              <a:buNone/>
            </a:pPr>
            <a:r>
              <a:rPr lang="de-DE" sz="1600" dirty="0" smtClean="0">
                <a:solidFill>
                  <a:schemeClr val="accent1">
                    <a:lumMod val="50000"/>
                  </a:schemeClr>
                </a:solidFill>
              </a:rPr>
              <a:t>Hat eine Form der Verarbeitung, insbesondere bei Verwendung neuer Technologien, aufgrund der Art, des Umfangs, der Umstände und der Zwecke der Verarbeitung voraussichtlich ein hohes Risiko für die Rechte und Freiheiten natürlicher Personen zur Folge, so führt der Verantwortliche vorab eine </a:t>
            </a:r>
            <a:r>
              <a:rPr lang="de-DE" sz="1600" dirty="0" smtClean="0">
                <a:solidFill>
                  <a:schemeClr val="tx2"/>
                </a:solidFill>
              </a:rPr>
              <a:t>Abschätzung der Folgen der vorgesehenen Verarbeitungsvorgänge </a:t>
            </a:r>
            <a:r>
              <a:rPr lang="de-DE" sz="1600" dirty="0" smtClean="0">
                <a:solidFill>
                  <a:schemeClr val="accent1">
                    <a:lumMod val="50000"/>
                  </a:schemeClr>
                </a:solidFill>
              </a:rPr>
              <a:t>für den Schutz personenbezogener Daten durch (Art. 35 Abs. 1 DSGVO)</a:t>
            </a:r>
          </a:p>
          <a:p>
            <a:pPr marL="360363" lvl="5" indent="-360363">
              <a:spcAft>
                <a:spcPts val="600"/>
              </a:spcAft>
              <a:buFont typeface="Arial" panose="020B0604020202020204" pitchFamily="34" charset="0"/>
              <a:buChar char="•"/>
            </a:pPr>
            <a:endParaRPr lang="de-DE" sz="1600" dirty="0" smtClean="0">
              <a:solidFill>
                <a:schemeClr val="accent1">
                  <a:lumMod val="50000"/>
                </a:schemeClr>
              </a:solidFill>
            </a:endParaRPr>
          </a:p>
          <a:p>
            <a:pPr marL="360363" lvl="5" indent="-360363">
              <a:spcAft>
                <a:spcPts val="600"/>
              </a:spcAft>
              <a:buFont typeface="Arial" panose="020B0604020202020204" pitchFamily="34" charset="0"/>
              <a:buChar char="•"/>
            </a:pPr>
            <a:r>
              <a:rPr lang="de-DE" sz="1600" dirty="0" smtClean="0">
                <a:solidFill>
                  <a:schemeClr val="accent1">
                    <a:lumMod val="50000"/>
                  </a:schemeClr>
                </a:solidFill>
              </a:rPr>
              <a:t>Notwendigkeit einer </a:t>
            </a:r>
            <a:r>
              <a:rPr lang="de-DE" sz="1600" dirty="0" smtClean="0">
                <a:solidFill>
                  <a:schemeClr val="tx2"/>
                </a:solidFill>
              </a:rPr>
              <a:t>Datenschutz-Folgenabschätzung</a:t>
            </a:r>
            <a:r>
              <a:rPr lang="de-DE" sz="1600" b="1" dirty="0" smtClean="0">
                <a:solidFill>
                  <a:schemeClr val="accent1">
                    <a:lumMod val="50000"/>
                  </a:schemeClr>
                </a:solidFill>
              </a:rPr>
              <a:t> </a:t>
            </a:r>
            <a:r>
              <a:rPr lang="de-DE" sz="1600" dirty="0" smtClean="0">
                <a:solidFill>
                  <a:schemeClr val="accent1">
                    <a:lumMod val="50000"/>
                  </a:schemeClr>
                </a:solidFill>
              </a:rPr>
              <a:t>bei besonders hohen Risiken nach Art. 35 Abs. 3 DSGVO:</a:t>
            </a:r>
          </a:p>
          <a:p>
            <a:pPr marL="728663" lvl="5" indent="-360363">
              <a:buFont typeface="Symbol" panose="05050102010706020507" pitchFamily="18" charset="2"/>
              <a:buChar char="-"/>
            </a:pPr>
            <a:r>
              <a:rPr lang="de-DE" dirty="0" smtClean="0">
                <a:solidFill>
                  <a:schemeClr val="accent1">
                    <a:lumMod val="50000"/>
                  </a:schemeClr>
                </a:solidFill>
              </a:rPr>
              <a:t>Systematische und umfassende Bewertung persönlicher Aspekte natürlicher Personen, die sich auf automatisierte Verarbeitung einschließlich </a:t>
            </a:r>
            <a:r>
              <a:rPr lang="de-DE" dirty="0" err="1" smtClean="0">
                <a:solidFill>
                  <a:schemeClr val="accent1">
                    <a:lumMod val="50000"/>
                  </a:schemeClr>
                </a:solidFill>
              </a:rPr>
              <a:t>Profiling</a:t>
            </a:r>
            <a:r>
              <a:rPr lang="de-DE" dirty="0" smtClean="0">
                <a:solidFill>
                  <a:schemeClr val="accent1">
                    <a:lumMod val="50000"/>
                  </a:schemeClr>
                </a:solidFill>
              </a:rPr>
              <a:t> gründet und die ihrerseits als Grundlage für Entscheidungen dient</a:t>
            </a:r>
          </a:p>
          <a:p>
            <a:pPr marL="728663" lvl="5" indent="-360363">
              <a:buFont typeface="Symbol" panose="05050102010706020507" pitchFamily="18" charset="2"/>
              <a:buChar char="-"/>
            </a:pPr>
            <a:r>
              <a:rPr lang="de-DE" dirty="0" smtClean="0">
                <a:solidFill>
                  <a:srgbClr val="FF0000"/>
                </a:solidFill>
              </a:rPr>
              <a:t>Umfangreiche Verarbeitung besonderer Kategorien von personenbezogenen Daten nach Art. 9 Abs. 1 </a:t>
            </a:r>
            <a:r>
              <a:rPr lang="de-DE" dirty="0" smtClean="0">
                <a:solidFill>
                  <a:schemeClr val="accent1">
                    <a:lumMod val="50000"/>
                  </a:schemeClr>
                </a:solidFill>
              </a:rPr>
              <a:t>oder Art. 10 DSGVO</a:t>
            </a:r>
          </a:p>
          <a:p>
            <a:pPr marL="728663" lvl="5" indent="-360363">
              <a:buFont typeface="Symbol" panose="05050102010706020507" pitchFamily="18" charset="2"/>
              <a:buChar char="-"/>
            </a:pPr>
            <a:r>
              <a:rPr lang="de-DE" dirty="0" smtClean="0">
                <a:solidFill>
                  <a:schemeClr val="accent1">
                    <a:lumMod val="50000"/>
                  </a:schemeClr>
                </a:solidFill>
              </a:rPr>
              <a:t>Systematische umfangreiche Überwachung öffentlich zugänglicher Bereiche</a:t>
            </a:r>
          </a:p>
          <a:p>
            <a:pPr marL="360363" lvl="5" indent="-360363">
              <a:buFont typeface="Arial" panose="020B0604020202020204" pitchFamily="34" charset="0"/>
              <a:buChar char="•"/>
            </a:pPr>
            <a:endParaRPr lang="de-DE" sz="1600" dirty="0" smtClean="0">
              <a:solidFill>
                <a:schemeClr val="accent1">
                  <a:lumMod val="50000"/>
                </a:schemeClr>
              </a:solidFill>
            </a:endParaRPr>
          </a:p>
          <a:p>
            <a:pPr marL="360363" lvl="5" indent="-360363">
              <a:buFont typeface="Arial" panose="020B0604020202020204" pitchFamily="34" charset="0"/>
              <a:buChar char="•"/>
            </a:pPr>
            <a:endParaRPr lang="de-DE" sz="1600" dirty="0">
              <a:solidFill>
                <a:schemeClr val="accent1">
                  <a:lumMod val="50000"/>
                </a:schemeClr>
              </a:solidFill>
            </a:endParaRPr>
          </a:p>
          <a:p>
            <a:pPr marL="0" lvl="3" indent="0">
              <a:buNone/>
            </a:pPr>
            <a:endParaRPr lang="de-DE" sz="1600" b="1" dirty="0">
              <a:solidFill>
                <a:schemeClr val="accent1">
                  <a:lumMod val="50000"/>
                </a:schemeClr>
              </a:solidFill>
            </a:endParaRPr>
          </a:p>
          <a:p>
            <a:pPr lvl="5" indent="0">
              <a:buNone/>
            </a:pPr>
            <a:endParaRPr lang="de-DE" sz="1600" dirty="0" smtClean="0">
              <a:solidFill>
                <a:schemeClr val="accent1">
                  <a:lumMod val="50000"/>
                </a:schemeClr>
              </a:solidFill>
            </a:endParaRPr>
          </a:p>
          <a:p>
            <a:pPr lvl="5" indent="0">
              <a:buNone/>
            </a:pPr>
            <a:endParaRPr lang="de-DE" sz="1600" dirty="0" smtClean="0">
              <a:solidFill>
                <a:schemeClr val="accent1">
                  <a:lumMod val="50000"/>
                </a:schemeClr>
              </a:solidFill>
            </a:endParaRPr>
          </a:p>
          <a:p>
            <a:pPr marL="1163637" lvl="5" indent="0">
              <a:buNone/>
            </a:pPr>
            <a:endParaRPr lang="de-DE" sz="1600" dirty="0">
              <a:solidFill>
                <a:schemeClr val="accent1">
                  <a:lumMod val="50000"/>
                </a:schemeClr>
              </a:solidFill>
            </a:endParaRPr>
          </a:p>
        </p:txBody>
      </p:sp>
      <p:sp>
        <p:nvSpPr>
          <p:cNvPr id="2" name="Date Placeholder 1"/>
          <p:cNvSpPr>
            <a:spLocks noGrp="1"/>
          </p:cNvSpPr>
          <p:nvPr>
            <p:ph type="dt" sz="half" idx="14"/>
          </p:nvPr>
        </p:nvSpPr>
        <p:spPr>
          <a:xfrm>
            <a:off x="251520" y="6669302"/>
            <a:ext cx="2790000" cy="126000"/>
          </a:xfrm>
        </p:spPr>
        <p:txBody>
          <a:bodyPr/>
          <a:lstStyle/>
          <a:p>
            <a:r>
              <a:rPr lang="de-DE" smtClean="0">
                <a:solidFill>
                  <a:srgbClr val="FFFFFF"/>
                </a:solidFill>
              </a:rPr>
              <a:t>www.ecovis.com</a:t>
            </a:r>
            <a:endParaRPr dirty="0">
              <a:solidFill>
                <a:srgbClr val="FFFFFF"/>
              </a:solidFill>
            </a:endParaRPr>
          </a:p>
        </p:txBody>
      </p:sp>
      <p:sp>
        <p:nvSpPr>
          <p:cNvPr id="6" name="Footer Placeholder 5"/>
          <p:cNvSpPr>
            <a:spLocks noGrp="1"/>
          </p:cNvSpPr>
          <p:nvPr>
            <p:ph type="ftr" sz="quarter" idx="15"/>
          </p:nvPr>
        </p:nvSpPr>
        <p:spPr>
          <a:xfrm>
            <a:off x="3275856" y="6669302"/>
            <a:ext cx="3312368" cy="144074"/>
          </a:xfrm>
        </p:spPr>
        <p:txBody>
          <a:bodyPr/>
          <a:lstStyle/>
          <a:p>
            <a:r>
              <a:rPr lang="de-DE" smtClean="0">
                <a:solidFill>
                  <a:srgbClr val="FFFFFF"/>
                </a:solidFill>
              </a:rPr>
              <a:t>Referentin: RA Marine Serebrjakova</a:t>
            </a:r>
            <a:endParaRPr dirty="0">
              <a:solidFill>
                <a:srgbClr val="FFFFFF"/>
              </a:solidFill>
            </a:endParaRPr>
          </a:p>
        </p:txBody>
      </p:sp>
      <p:sp>
        <p:nvSpPr>
          <p:cNvPr id="5" name="Foliennummernplatzhalter 4"/>
          <p:cNvSpPr>
            <a:spLocks noGrp="1"/>
          </p:cNvSpPr>
          <p:nvPr>
            <p:ph type="sldNum" sz="quarter" idx="16"/>
          </p:nvPr>
        </p:nvSpPr>
        <p:spPr>
          <a:xfrm>
            <a:off x="8662080" y="6653626"/>
            <a:ext cx="230400" cy="151200"/>
          </a:xfrm>
        </p:spPr>
        <p:txBody>
          <a:bodyPr/>
          <a:lstStyle/>
          <a:p>
            <a:fld id="{63FFF309-7B43-4697-A594-9877CC163A2D}" type="slidenum">
              <a:rPr>
                <a:solidFill>
                  <a:srgbClr val="FFFFFF"/>
                </a:solidFill>
              </a:rPr>
              <a:pPr/>
              <a:t>30</a:t>
            </a:fld>
            <a:endParaRPr dirty="0">
              <a:solidFill>
                <a:srgbClr val="FFFFFF"/>
              </a:solidFill>
            </a:endParaRPr>
          </a:p>
        </p:txBody>
      </p:sp>
      <p:sp>
        <p:nvSpPr>
          <p:cNvPr id="3" name="Rechteck 2"/>
          <p:cNvSpPr/>
          <p:nvPr/>
        </p:nvSpPr>
        <p:spPr bwMode="auto">
          <a:xfrm>
            <a:off x="611560" y="1844824"/>
            <a:ext cx="7704856" cy="1584176"/>
          </a:xfrm>
          <a:prstGeom prst="rect">
            <a:avLst/>
          </a:prstGeom>
          <a:noFill/>
          <a:ln w="6350" cap="flat" cmpd="sng" algn="ctr">
            <a:solidFill>
              <a:schemeClr val="accent1">
                <a:lumMod val="50000"/>
              </a:schemeClr>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9" name="Textfeld 8"/>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4. Was muss ich denn dann jetzt machen?</a:t>
            </a:r>
          </a:p>
        </p:txBody>
      </p:sp>
    </p:spTree>
    <p:extLst>
      <p:ext uri="{BB962C8B-B14F-4D97-AF65-F5344CB8AC3E}">
        <p14:creationId xmlns:p14="http://schemas.microsoft.com/office/powerpoint/2010/main" val="608258567"/>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128792" cy="792088"/>
          </a:xfrm>
        </p:spPr>
        <p:txBody>
          <a:bodyPr/>
          <a:lstStyle/>
          <a:p>
            <a:r>
              <a:rPr lang="de-DE" sz="2800" dirty="0" smtClean="0"/>
              <a:t>DSMS mit seinen Bausteinen</a:t>
            </a:r>
            <a:endParaRPr lang="de-DE" sz="2800" dirty="0"/>
          </a:p>
        </p:txBody>
      </p:sp>
      <p:sp>
        <p:nvSpPr>
          <p:cNvPr id="8" name="Text Placeholder 7"/>
          <p:cNvSpPr>
            <a:spLocks noGrp="1"/>
          </p:cNvSpPr>
          <p:nvPr>
            <p:ph type="body" sz="quarter" idx="13"/>
          </p:nvPr>
        </p:nvSpPr>
        <p:spPr>
          <a:xfrm>
            <a:off x="251520" y="1276000"/>
            <a:ext cx="8352928" cy="352800"/>
          </a:xfrm>
          <a:ln>
            <a:noFill/>
          </a:ln>
        </p:spPr>
        <p:txBody>
          <a:bodyPr/>
          <a:lstStyle/>
          <a:p>
            <a:pPr lvl="1"/>
            <a:r>
              <a:rPr lang="de-DE" sz="1600" b="1" dirty="0" smtClean="0"/>
              <a:t>3. Datenschutz-Folgenabschätzung</a:t>
            </a:r>
          </a:p>
          <a:p>
            <a:pPr marL="285750" lvl="1" indent="-285750">
              <a:buFontTx/>
              <a:buChar char="-"/>
            </a:pPr>
            <a:endParaRPr lang="de-DE" b="1" dirty="0"/>
          </a:p>
          <a:p>
            <a:pPr marL="285750" lvl="1" indent="-285750">
              <a:buFontTx/>
              <a:buChar char="-"/>
            </a:pPr>
            <a:r>
              <a:rPr lang="de-DE" sz="1600" b="1" dirty="0" smtClean="0"/>
              <a:t>Kerntätigkeit</a:t>
            </a:r>
            <a:r>
              <a:rPr lang="de-DE" sz="1600" dirty="0" smtClean="0"/>
              <a:t> besteht in der umfangreichen Verarbeitung </a:t>
            </a:r>
            <a:r>
              <a:rPr lang="de-DE" sz="1600" b="1" dirty="0" smtClean="0">
                <a:solidFill>
                  <a:srgbClr val="C00000"/>
                </a:solidFill>
              </a:rPr>
              <a:t>besonderer Kategorien von Daten</a:t>
            </a:r>
          </a:p>
          <a:p>
            <a:pPr lvl="5" indent="0">
              <a:buNone/>
            </a:pPr>
            <a:endParaRPr lang="de-DE" dirty="0" smtClean="0">
              <a:solidFill>
                <a:srgbClr val="333333"/>
              </a:solidFill>
            </a:endParaRPr>
          </a:p>
          <a:p>
            <a:pPr marL="641350" lvl="3" indent="-285750">
              <a:buFont typeface="Arial" panose="020B0604020202020204" pitchFamily="34" charset="0"/>
              <a:buChar char="•"/>
            </a:pPr>
            <a:r>
              <a:rPr lang="de-DE" sz="1600" b="1" dirty="0" smtClean="0">
                <a:solidFill>
                  <a:srgbClr val="C00000"/>
                </a:solidFill>
              </a:rPr>
              <a:t>Genetische / Biometrische </a:t>
            </a:r>
            <a:r>
              <a:rPr lang="de-DE" sz="1600" b="1" dirty="0">
                <a:solidFill>
                  <a:srgbClr val="C00000"/>
                </a:solidFill>
              </a:rPr>
              <a:t>/</a:t>
            </a:r>
            <a:r>
              <a:rPr lang="de-DE" sz="1600" b="1" dirty="0" smtClean="0">
                <a:solidFill>
                  <a:srgbClr val="C00000"/>
                </a:solidFill>
              </a:rPr>
              <a:t> Gesundheitsdaten</a:t>
            </a:r>
          </a:p>
          <a:p>
            <a:pPr marL="723900" lvl="3" indent="0">
              <a:buNone/>
            </a:pPr>
            <a:r>
              <a:rPr lang="de-DE" dirty="0" smtClean="0"/>
              <a:t>Beispielsweise Krankenhäuser, (Gen-)Labors, Familienberatungsstellen, Dienstleister im biometrischen ID-Management, Anbieter von Erotikartikeln</a:t>
            </a:r>
          </a:p>
          <a:p>
            <a:pPr marL="641350" lvl="3" indent="-285750">
              <a:buFont typeface="Arial" panose="020B0604020202020204" pitchFamily="34" charset="0"/>
              <a:buChar char="•"/>
            </a:pPr>
            <a:endParaRPr lang="de-DE" dirty="0"/>
          </a:p>
          <a:p>
            <a:pPr marL="641350" lvl="3" indent="-285750">
              <a:buFont typeface="Arial" panose="020B0604020202020204" pitchFamily="34" charset="0"/>
              <a:buChar char="•"/>
            </a:pPr>
            <a:r>
              <a:rPr lang="de-DE" sz="1600" b="1" dirty="0" smtClean="0">
                <a:solidFill>
                  <a:srgbClr val="C00000"/>
                </a:solidFill>
              </a:rPr>
              <a:t>Niedergelassene Ärzte?</a:t>
            </a:r>
          </a:p>
          <a:p>
            <a:pPr marL="641350" lvl="3" indent="-285750">
              <a:buFont typeface="Arial" panose="020B0604020202020204" pitchFamily="34" charset="0"/>
              <a:buChar char="•"/>
            </a:pPr>
            <a:endParaRPr lang="de-DE" dirty="0">
              <a:solidFill>
                <a:srgbClr val="C00000"/>
              </a:solidFill>
            </a:endParaRPr>
          </a:p>
          <a:p>
            <a:pPr marL="1003300" lvl="5" indent="-285750">
              <a:buFont typeface="Arial" panose="020B0604020202020204" pitchFamily="34" charset="0"/>
              <a:buChar char="•"/>
            </a:pPr>
            <a:r>
              <a:rPr lang="de-DE" dirty="0" smtClean="0">
                <a:solidFill>
                  <a:srgbClr val="333333"/>
                </a:solidFill>
              </a:rPr>
              <a:t>Erwägungsgrund 91 der DSGVO</a:t>
            </a:r>
          </a:p>
          <a:p>
            <a:pPr marL="1003300" lvl="5" indent="-285750">
              <a:buFont typeface="Arial" panose="020B0604020202020204" pitchFamily="34" charset="0"/>
              <a:buChar char="•"/>
            </a:pPr>
            <a:endParaRPr lang="de-DE" dirty="0">
              <a:solidFill>
                <a:srgbClr val="C00000"/>
              </a:solidFill>
            </a:endParaRPr>
          </a:p>
          <a:p>
            <a:pPr marL="1003300" lvl="5" indent="-285750">
              <a:buFont typeface="Arial" panose="020B0604020202020204" pitchFamily="34" charset="0"/>
              <a:buChar char="•"/>
            </a:pPr>
            <a:endParaRPr lang="de-DE" dirty="0" smtClean="0">
              <a:solidFill>
                <a:srgbClr val="C00000"/>
              </a:solidFill>
            </a:endParaRPr>
          </a:p>
          <a:p>
            <a:pPr marL="1003300" lvl="5" indent="-285750">
              <a:buFont typeface="Arial" panose="020B0604020202020204" pitchFamily="34" charset="0"/>
              <a:buChar char="•"/>
            </a:pPr>
            <a:endParaRPr lang="de-DE" dirty="0">
              <a:solidFill>
                <a:srgbClr val="C00000"/>
              </a:solidFill>
            </a:endParaRPr>
          </a:p>
          <a:p>
            <a:pPr marL="1003300" lvl="5" indent="-285750">
              <a:buFont typeface="Arial" panose="020B0604020202020204" pitchFamily="34" charset="0"/>
              <a:buChar char="•"/>
            </a:pPr>
            <a:endParaRPr lang="de-DE" dirty="0" smtClean="0">
              <a:solidFill>
                <a:srgbClr val="C00000"/>
              </a:solidFill>
            </a:endParaRPr>
          </a:p>
          <a:p>
            <a:pPr marL="1003300" lvl="5" indent="-285750">
              <a:buFont typeface="Arial" panose="020B0604020202020204" pitchFamily="34" charset="0"/>
              <a:buChar char="•"/>
            </a:pPr>
            <a:endParaRPr lang="de-DE" dirty="0">
              <a:solidFill>
                <a:srgbClr val="C00000"/>
              </a:solidFill>
            </a:endParaRPr>
          </a:p>
          <a:p>
            <a:pPr marL="1003300" lvl="5" indent="-285750">
              <a:buFont typeface="Arial" panose="020B0604020202020204" pitchFamily="34" charset="0"/>
              <a:buChar char="•"/>
            </a:pPr>
            <a:endParaRPr lang="de-DE" dirty="0" smtClean="0">
              <a:solidFill>
                <a:srgbClr val="C00000"/>
              </a:solidFill>
            </a:endParaRPr>
          </a:p>
          <a:p>
            <a:pPr marL="336550" lvl="5" indent="0">
              <a:buNone/>
            </a:pPr>
            <a:endParaRPr lang="de-DE" sz="1600" b="1" dirty="0" smtClean="0">
              <a:solidFill>
                <a:srgbClr val="C00000"/>
              </a:solidFill>
            </a:endParaRPr>
          </a:p>
          <a:p>
            <a:pPr lvl="3" indent="0">
              <a:buNone/>
            </a:pPr>
            <a:endParaRPr lang="de-DE" dirty="0">
              <a:solidFill>
                <a:srgbClr val="C00000"/>
              </a:solidFill>
            </a:endParaRPr>
          </a:p>
          <a:p>
            <a:pPr marL="1003300" lvl="5" indent="-285750">
              <a:buFont typeface="Arial" panose="020B0604020202020204" pitchFamily="34" charset="0"/>
              <a:buChar char="•"/>
            </a:pPr>
            <a:endParaRPr lang="de-DE" dirty="0" smtClean="0">
              <a:solidFill>
                <a:srgbClr val="C00000"/>
              </a:solidFill>
            </a:endParaRPr>
          </a:p>
          <a:p>
            <a:pPr marL="1003300" lvl="5" indent="-285750">
              <a:buFont typeface="Arial" panose="020B0604020202020204" pitchFamily="34" charset="0"/>
              <a:buChar char="•"/>
            </a:pPr>
            <a:endParaRPr lang="de-DE" dirty="0" smtClean="0">
              <a:solidFill>
                <a:srgbClr val="C00000"/>
              </a:solidFill>
            </a:endParaRPr>
          </a:p>
          <a:p>
            <a:pPr marL="641350" lvl="3" indent="-285750">
              <a:buFont typeface="Arial" panose="020B0604020202020204" pitchFamily="34" charset="0"/>
              <a:buChar char="•"/>
            </a:pPr>
            <a:endParaRPr lang="de-DE" dirty="0" smtClean="0"/>
          </a:p>
          <a:p>
            <a:pPr marL="285750" lvl="1" indent="-285750">
              <a:buFontTx/>
              <a:buChar char="-"/>
            </a:pPr>
            <a:endParaRPr lang="de-DE" b="1" dirty="0"/>
          </a:p>
          <a:p>
            <a:pPr marL="755650" lvl="3" indent="-400050">
              <a:buAutoNum type="romanUcPeriod"/>
            </a:pPr>
            <a:endParaRPr lang="de-DE" b="1" dirty="0" smtClean="0"/>
          </a:p>
          <a:p>
            <a:pPr marL="700088" lvl="5" indent="-342900">
              <a:buAutoNum type="alphaLcPeriod" startAt="5"/>
            </a:pPr>
            <a:endParaRPr lang="de-DE" b="1" dirty="0" smtClean="0">
              <a:solidFill>
                <a:schemeClr val="accent4"/>
              </a:solidFill>
            </a:endParaRPr>
          </a:p>
        </p:txBody>
      </p:sp>
      <p:sp>
        <p:nvSpPr>
          <p:cNvPr id="2" name="Date Placeholder 1"/>
          <p:cNvSpPr>
            <a:spLocks noGrp="1"/>
          </p:cNvSpPr>
          <p:nvPr>
            <p:ph type="dt" sz="half" idx="14"/>
          </p:nvPr>
        </p:nvSpPr>
        <p:spPr>
          <a:xfrm>
            <a:off x="251520" y="6669302"/>
            <a:ext cx="2790000" cy="126000"/>
          </a:xfrm>
        </p:spPr>
        <p:txBody>
          <a:bodyPr/>
          <a:lstStyle/>
          <a:p>
            <a:r>
              <a:rPr lang="de-DE" smtClean="0"/>
              <a:t>www.ecovis.com</a:t>
            </a:r>
            <a:endParaRPr lang="de-DE" dirty="0"/>
          </a:p>
        </p:txBody>
      </p:sp>
      <p:sp>
        <p:nvSpPr>
          <p:cNvPr id="6" name="Footer Placeholder 5"/>
          <p:cNvSpPr>
            <a:spLocks noGrp="1"/>
          </p:cNvSpPr>
          <p:nvPr>
            <p:ph type="ftr" sz="quarter" idx="15"/>
          </p:nvPr>
        </p:nvSpPr>
        <p:spPr>
          <a:xfrm>
            <a:off x="3275856" y="6669302"/>
            <a:ext cx="3312368" cy="144074"/>
          </a:xfrm>
        </p:spPr>
        <p:txBody>
          <a:bodyPr/>
          <a:lstStyle/>
          <a:p>
            <a:r>
              <a:rPr lang="de-DE" smtClean="0"/>
              <a:t>Referentin: RA Marine Serebrjakova</a:t>
            </a:r>
            <a:endParaRPr lang="de-DE" dirty="0"/>
          </a:p>
        </p:txBody>
      </p:sp>
      <p:sp>
        <p:nvSpPr>
          <p:cNvPr id="5" name="Foliennummernplatzhalter 4"/>
          <p:cNvSpPr>
            <a:spLocks noGrp="1"/>
          </p:cNvSpPr>
          <p:nvPr>
            <p:ph type="sldNum" sz="quarter" idx="16"/>
          </p:nvPr>
        </p:nvSpPr>
        <p:spPr>
          <a:xfrm>
            <a:off x="8662080" y="6653626"/>
            <a:ext cx="230400" cy="151200"/>
          </a:xfrm>
        </p:spPr>
        <p:txBody>
          <a:bodyPr/>
          <a:lstStyle/>
          <a:p>
            <a:pPr algn="r"/>
            <a:fld id="{63FFF309-7B43-4697-A594-9877CC163A2D}" type="slidenum">
              <a:rPr lang="de-DE" smtClean="0"/>
              <a:pPr algn="r"/>
              <a:t>31</a:t>
            </a:fld>
            <a:endParaRPr lang="de-DE" dirty="0"/>
          </a:p>
        </p:txBody>
      </p:sp>
      <p:graphicFrame>
        <p:nvGraphicFramePr>
          <p:cNvPr id="4" name="Diagramm 3"/>
          <p:cNvGraphicFramePr/>
          <p:nvPr>
            <p:extLst>
              <p:ext uri="{D42A27DB-BD31-4B8C-83A1-F6EECF244321}">
                <p14:modId xmlns:p14="http://schemas.microsoft.com/office/powerpoint/2010/main" val="177744026"/>
              </p:ext>
            </p:extLst>
          </p:nvPr>
        </p:nvGraphicFramePr>
        <p:xfrm>
          <a:off x="971600" y="4149080"/>
          <a:ext cx="7920880"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4. Was muss ich denn dann jetzt machen?</a:t>
            </a:r>
          </a:p>
        </p:txBody>
      </p:sp>
    </p:spTree>
    <p:extLst>
      <p:ext uri="{BB962C8B-B14F-4D97-AF65-F5344CB8AC3E}">
        <p14:creationId xmlns:p14="http://schemas.microsoft.com/office/powerpoint/2010/main" val="3693866690"/>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488832" cy="792088"/>
          </a:xfrm>
        </p:spPr>
        <p:txBody>
          <a:bodyPr/>
          <a:lstStyle/>
          <a:p>
            <a:r>
              <a:rPr lang="de-DE" sz="2800" dirty="0" smtClean="0"/>
              <a:t>DSMS mit seinen Bausteinen</a:t>
            </a:r>
            <a:endParaRPr lang="de-DE" sz="2800" dirty="0"/>
          </a:p>
        </p:txBody>
      </p:sp>
      <p:sp>
        <p:nvSpPr>
          <p:cNvPr id="8" name="Text Placeholder 7"/>
          <p:cNvSpPr>
            <a:spLocks noGrp="1"/>
          </p:cNvSpPr>
          <p:nvPr>
            <p:ph type="body" sz="quarter" idx="13"/>
          </p:nvPr>
        </p:nvSpPr>
        <p:spPr>
          <a:xfrm>
            <a:off x="251520" y="1276000"/>
            <a:ext cx="8496944" cy="352800"/>
          </a:xfrm>
          <a:ln>
            <a:noFill/>
          </a:ln>
        </p:spPr>
        <p:txBody>
          <a:bodyPr/>
          <a:lstStyle/>
          <a:p>
            <a:pPr marL="0" lvl="3" indent="0">
              <a:buNone/>
            </a:pPr>
            <a:r>
              <a:rPr lang="de-DE" sz="1600" b="1" dirty="0" smtClean="0"/>
              <a:t>3. Datenschutz-Folgenabschätzung</a:t>
            </a:r>
          </a:p>
          <a:p>
            <a:pPr marL="0" lvl="3" indent="0">
              <a:buNone/>
            </a:pPr>
            <a:endParaRPr lang="de-DE" sz="1600" b="1" dirty="0" smtClean="0"/>
          </a:p>
          <a:p>
            <a:pPr marL="360363" lvl="5" indent="-360363">
              <a:spcAft>
                <a:spcPts val="600"/>
              </a:spcAft>
              <a:buFont typeface="Arial" panose="020B0604020202020204" pitchFamily="34" charset="0"/>
              <a:buChar char="•"/>
            </a:pPr>
            <a:r>
              <a:rPr lang="de-DE" sz="1600" dirty="0">
                <a:solidFill>
                  <a:schemeClr val="accent4"/>
                </a:solidFill>
              </a:rPr>
              <a:t>Eintrittswahrscheinlichkeit und Schwere des </a:t>
            </a:r>
            <a:r>
              <a:rPr lang="de-DE" sz="1600" dirty="0" smtClean="0">
                <a:solidFill>
                  <a:schemeClr val="accent4"/>
                </a:solidFill>
              </a:rPr>
              <a:t>Schadens bestimmen (Schwellwertanalyse)</a:t>
            </a:r>
          </a:p>
          <a:p>
            <a:pPr marL="360363" lvl="5" indent="-360363">
              <a:spcAft>
                <a:spcPts val="600"/>
              </a:spcAft>
              <a:buFont typeface="Arial" panose="020B0604020202020204" pitchFamily="34" charset="0"/>
              <a:buChar char="•"/>
            </a:pPr>
            <a:r>
              <a:rPr lang="de-DE" sz="1600" dirty="0" smtClean="0">
                <a:solidFill>
                  <a:schemeClr val="accent4"/>
                </a:solidFill>
              </a:rPr>
              <a:t>Die Folgenabschätzung enthält nach Art. 35 Abs. 7 DSGVO:</a:t>
            </a:r>
          </a:p>
          <a:p>
            <a:pPr marL="728663" lvl="5" indent="-360363">
              <a:buFont typeface="Symbol" panose="05050102010706020507" pitchFamily="18" charset="2"/>
              <a:buChar char="-"/>
            </a:pPr>
            <a:r>
              <a:rPr lang="de-DE" dirty="0" smtClean="0">
                <a:solidFill>
                  <a:schemeClr val="accent4"/>
                </a:solidFill>
              </a:rPr>
              <a:t>Beschreibung der Verarbeitungsvorgänge und Zwecke der Verarbeitung</a:t>
            </a:r>
          </a:p>
          <a:p>
            <a:pPr marL="728663" lvl="5" indent="-360363">
              <a:buFont typeface="Symbol" panose="05050102010706020507" pitchFamily="18" charset="2"/>
              <a:buChar char="-"/>
            </a:pPr>
            <a:r>
              <a:rPr lang="de-DE" dirty="0" smtClean="0">
                <a:solidFill>
                  <a:schemeClr val="accent4"/>
                </a:solidFill>
              </a:rPr>
              <a:t>Bewertung der Notwendigkeit und Verhältnismäßigkeit der Verarbeitungsvorgänge</a:t>
            </a:r>
          </a:p>
          <a:p>
            <a:pPr marL="728663" lvl="5" indent="-360363">
              <a:buFont typeface="Symbol" panose="05050102010706020507" pitchFamily="18" charset="2"/>
              <a:buChar char="-"/>
            </a:pPr>
            <a:r>
              <a:rPr lang="de-DE" dirty="0" smtClean="0">
                <a:solidFill>
                  <a:schemeClr val="accent4"/>
                </a:solidFill>
              </a:rPr>
              <a:t>Bewertung der Risiken für Rechte und Freiheiten der</a:t>
            </a:r>
          </a:p>
          <a:p>
            <a:pPr marL="723900" lvl="5" indent="0">
              <a:buNone/>
            </a:pPr>
            <a:r>
              <a:rPr lang="de-DE" dirty="0" smtClean="0">
                <a:solidFill>
                  <a:schemeClr val="accent4"/>
                </a:solidFill>
              </a:rPr>
              <a:t>Betroffenen</a:t>
            </a:r>
          </a:p>
          <a:p>
            <a:pPr marL="728663" lvl="5" indent="-360363">
              <a:buFont typeface="Symbol" panose="05050102010706020507" pitchFamily="18" charset="2"/>
              <a:buChar char="-"/>
            </a:pPr>
            <a:r>
              <a:rPr lang="de-DE" dirty="0" smtClean="0">
                <a:solidFill>
                  <a:schemeClr val="accent4"/>
                </a:solidFill>
              </a:rPr>
              <a:t>Abhilfemaßnahmen einschließlich Garantien, </a:t>
            </a:r>
          </a:p>
          <a:p>
            <a:pPr marL="723900" lvl="5" indent="0">
              <a:buNone/>
            </a:pPr>
            <a:r>
              <a:rPr lang="de-DE" dirty="0" smtClean="0">
                <a:solidFill>
                  <a:schemeClr val="accent4"/>
                </a:solidFill>
              </a:rPr>
              <a:t>Sicherheitsvorkehrungen, Verfahren zur Sicherstellung</a:t>
            </a:r>
          </a:p>
          <a:p>
            <a:pPr marL="723900" lvl="5" indent="0">
              <a:spcAft>
                <a:spcPts val="600"/>
              </a:spcAft>
              <a:buNone/>
            </a:pPr>
            <a:r>
              <a:rPr lang="de-DE" dirty="0" smtClean="0">
                <a:solidFill>
                  <a:schemeClr val="accent4"/>
                </a:solidFill>
              </a:rPr>
              <a:t>des Datenschutzes</a:t>
            </a:r>
          </a:p>
          <a:p>
            <a:pPr marL="360363" lvl="5" indent="-360363">
              <a:buFont typeface="Arial" panose="020B0604020202020204" pitchFamily="34" charset="0"/>
              <a:buChar char="•"/>
            </a:pPr>
            <a:endParaRPr lang="de-DE" sz="1600" dirty="0">
              <a:solidFill>
                <a:schemeClr val="accent4"/>
              </a:solidFill>
            </a:endParaRPr>
          </a:p>
          <a:p>
            <a:pPr marL="0" lvl="3" indent="0">
              <a:buNone/>
            </a:pPr>
            <a:endParaRPr lang="de-DE" sz="1600" b="1" dirty="0"/>
          </a:p>
          <a:p>
            <a:pPr lvl="5" indent="0">
              <a:buNone/>
            </a:pPr>
            <a:endParaRPr lang="de-DE" sz="1600" dirty="0" smtClean="0"/>
          </a:p>
          <a:p>
            <a:pPr lvl="5" indent="0">
              <a:buNone/>
            </a:pPr>
            <a:endParaRPr lang="de-DE" sz="1600" dirty="0" smtClean="0"/>
          </a:p>
          <a:p>
            <a:pPr marL="1163637" lvl="5" indent="0">
              <a:buNone/>
            </a:pPr>
            <a:endParaRPr lang="de-DE" sz="1600" dirty="0">
              <a:solidFill>
                <a:schemeClr val="accent4"/>
              </a:solidFill>
            </a:endParaRPr>
          </a:p>
        </p:txBody>
      </p:sp>
      <p:sp>
        <p:nvSpPr>
          <p:cNvPr id="2" name="Date Placeholder 1"/>
          <p:cNvSpPr>
            <a:spLocks noGrp="1"/>
          </p:cNvSpPr>
          <p:nvPr>
            <p:ph type="dt" sz="half" idx="14"/>
          </p:nvPr>
        </p:nvSpPr>
        <p:spPr>
          <a:xfrm>
            <a:off x="251520" y="6669302"/>
            <a:ext cx="2790000" cy="126000"/>
          </a:xfrm>
        </p:spPr>
        <p:txBody>
          <a:bodyPr/>
          <a:lstStyle/>
          <a:p>
            <a:r>
              <a:rPr lang="de-DE" smtClean="0">
                <a:solidFill>
                  <a:srgbClr val="FFFFFF"/>
                </a:solidFill>
              </a:rPr>
              <a:t>www.ecovis.com</a:t>
            </a:r>
            <a:endParaRPr dirty="0">
              <a:solidFill>
                <a:srgbClr val="FFFFFF"/>
              </a:solidFill>
            </a:endParaRPr>
          </a:p>
        </p:txBody>
      </p:sp>
      <p:sp>
        <p:nvSpPr>
          <p:cNvPr id="6" name="Footer Placeholder 5"/>
          <p:cNvSpPr>
            <a:spLocks noGrp="1"/>
          </p:cNvSpPr>
          <p:nvPr>
            <p:ph type="ftr" sz="quarter" idx="15"/>
          </p:nvPr>
        </p:nvSpPr>
        <p:spPr>
          <a:xfrm>
            <a:off x="3275856" y="6669302"/>
            <a:ext cx="3312368" cy="144074"/>
          </a:xfrm>
        </p:spPr>
        <p:txBody>
          <a:bodyPr/>
          <a:lstStyle/>
          <a:p>
            <a:r>
              <a:rPr lang="de-DE" smtClean="0">
                <a:solidFill>
                  <a:srgbClr val="FFFFFF"/>
                </a:solidFill>
              </a:rPr>
              <a:t>Referentin: RA Marine Serebrjakova</a:t>
            </a:r>
            <a:endParaRPr dirty="0">
              <a:solidFill>
                <a:srgbClr val="FFFFFF"/>
              </a:solidFill>
            </a:endParaRPr>
          </a:p>
        </p:txBody>
      </p:sp>
      <p:sp>
        <p:nvSpPr>
          <p:cNvPr id="5" name="Foliennummernplatzhalter 4"/>
          <p:cNvSpPr>
            <a:spLocks noGrp="1"/>
          </p:cNvSpPr>
          <p:nvPr>
            <p:ph type="sldNum" sz="quarter" idx="16"/>
          </p:nvPr>
        </p:nvSpPr>
        <p:spPr>
          <a:xfrm>
            <a:off x="8662080" y="6653626"/>
            <a:ext cx="230400" cy="151200"/>
          </a:xfrm>
        </p:spPr>
        <p:txBody>
          <a:bodyPr/>
          <a:lstStyle/>
          <a:p>
            <a:fld id="{63FFF309-7B43-4697-A594-9877CC163A2D}" type="slidenum">
              <a:rPr>
                <a:solidFill>
                  <a:srgbClr val="FFFFFF"/>
                </a:solidFill>
              </a:rPr>
              <a:pPr/>
              <a:t>32</a:t>
            </a:fld>
            <a:endParaRPr dirty="0">
              <a:solidFill>
                <a:srgbClr val="FFFFFF"/>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067" y="3212976"/>
            <a:ext cx="3080502" cy="3312368"/>
          </a:xfrm>
          <a:prstGeom prst="rect">
            <a:avLst/>
          </a:prstGeom>
          <a:noFill/>
          <a:ln w="9525">
            <a:solidFill>
              <a:schemeClr val="accent4"/>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feld 9"/>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4. Was muss ich denn dann jetzt machen?</a:t>
            </a:r>
          </a:p>
        </p:txBody>
      </p:sp>
    </p:spTree>
    <p:extLst>
      <p:ext uri="{BB962C8B-B14F-4D97-AF65-F5344CB8AC3E}">
        <p14:creationId xmlns:p14="http://schemas.microsoft.com/office/powerpoint/2010/main" val="2575216713"/>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488832" cy="792088"/>
          </a:xfrm>
        </p:spPr>
        <p:txBody>
          <a:bodyPr/>
          <a:lstStyle/>
          <a:p>
            <a:r>
              <a:rPr lang="de-DE" sz="2800" dirty="0" smtClean="0"/>
              <a:t>DSMS mit seinen Bausteinen</a:t>
            </a:r>
            <a:endParaRPr lang="de-DE" sz="2800" dirty="0"/>
          </a:p>
        </p:txBody>
      </p:sp>
      <p:sp>
        <p:nvSpPr>
          <p:cNvPr id="8" name="Text Placeholder 7"/>
          <p:cNvSpPr>
            <a:spLocks noGrp="1"/>
          </p:cNvSpPr>
          <p:nvPr>
            <p:ph type="body" sz="quarter" idx="13"/>
          </p:nvPr>
        </p:nvSpPr>
        <p:spPr>
          <a:xfrm>
            <a:off x="251520" y="1276000"/>
            <a:ext cx="8136904" cy="352800"/>
          </a:xfrm>
          <a:ln>
            <a:noFill/>
          </a:ln>
        </p:spPr>
        <p:txBody>
          <a:bodyPr/>
          <a:lstStyle/>
          <a:p>
            <a:pPr marL="0" lvl="3" indent="0">
              <a:buNone/>
            </a:pPr>
            <a:r>
              <a:rPr lang="de-DE" sz="1600" b="1" dirty="0" smtClean="0">
                <a:solidFill>
                  <a:schemeClr val="accent1">
                    <a:lumMod val="50000"/>
                  </a:schemeClr>
                </a:solidFill>
              </a:rPr>
              <a:t>4. Auftragsverarbeitung</a:t>
            </a:r>
          </a:p>
          <a:p>
            <a:pPr marL="0" lvl="3" indent="0">
              <a:buNone/>
            </a:pPr>
            <a:endParaRPr lang="de-DE" sz="1600" b="1" dirty="0" smtClean="0">
              <a:solidFill>
                <a:schemeClr val="accent1">
                  <a:lumMod val="50000"/>
                </a:schemeClr>
              </a:solidFill>
            </a:endParaRPr>
          </a:p>
          <a:p>
            <a:pPr marL="355600" lvl="5" indent="0" algn="just">
              <a:spcAft>
                <a:spcPts val="600"/>
              </a:spcAft>
              <a:buNone/>
            </a:pPr>
            <a:r>
              <a:rPr lang="de-DE" sz="1600" b="1" dirty="0" smtClean="0">
                <a:solidFill>
                  <a:schemeClr val="accent1">
                    <a:lumMod val="50000"/>
                  </a:schemeClr>
                </a:solidFill>
              </a:rPr>
              <a:t>Auftragsverarbeiter </a:t>
            </a:r>
            <a:r>
              <a:rPr lang="de-DE" sz="1600" dirty="0" smtClean="0">
                <a:solidFill>
                  <a:schemeClr val="accent1">
                    <a:lumMod val="50000"/>
                  </a:schemeClr>
                </a:solidFill>
              </a:rPr>
              <a:t>sind natürliche oder juristische Personen, Behörde, Einrichtung oder andere Stelle, die personenbezogene Daten im Auftrag des Verantwortlichen verarbeitet.</a:t>
            </a:r>
          </a:p>
          <a:p>
            <a:pPr marL="355600" lvl="5" indent="0">
              <a:spcAft>
                <a:spcPts val="600"/>
              </a:spcAft>
              <a:buNone/>
            </a:pPr>
            <a:endParaRPr lang="de-DE" sz="1100" dirty="0">
              <a:solidFill>
                <a:schemeClr val="accent1">
                  <a:lumMod val="50000"/>
                </a:schemeClr>
              </a:solidFill>
            </a:endParaRPr>
          </a:p>
          <a:p>
            <a:pPr marL="355600" lvl="5" indent="-285750">
              <a:spcAft>
                <a:spcPts val="600"/>
              </a:spcAft>
              <a:buFont typeface="Arial" panose="020B0604020202020204" pitchFamily="34" charset="0"/>
              <a:buChar char="•"/>
            </a:pPr>
            <a:r>
              <a:rPr lang="de-DE" sz="1600" dirty="0">
                <a:solidFill>
                  <a:schemeClr val="accent1">
                    <a:lumMod val="50000"/>
                  </a:schemeClr>
                </a:solidFill>
              </a:rPr>
              <a:t>J</a:t>
            </a:r>
            <a:r>
              <a:rPr lang="de-DE" sz="1600" dirty="0" smtClean="0">
                <a:solidFill>
                  <a:schemeClr val="accent1">
                    <a:lumMod val="50000"/>
                  </a:schemeClr>
                </a:solidFill>
              </a:rPr>
              <a:t>eder Auftragsverarbeiter führt ein </a:t>
            </a:r>
            <a:r>
              <a:rPr lang="de-DE" sz="1600" dirty="0" smtClean="0">
                <a:solidFill>
                  <a:srgbClr val="C00000"/>
                </a:solidFill>
              </a:rPr>
              <a:t>Verzeichnis der Verarbeitungstätigkeiten</a:t>
            </a:r>
            <a:r>
              <a:rPr lang="de-DE" sz="1600" dirty="0" smtClean="0">
                <a:solidFill>
                  <a:schemeClr val="accent1">
                    <a:lumMod val="50000"/>
                  </a:schemeClr>
                </a:solidFill>
              </a:rPr>
              <a:t>, die er im Auftrag eines Verantwortlichen übernommen hat.</a:t>
            </a:r>
          </a:p>
          <a:p>
            <a:pPr marL="355600" lvl="5" indent="-285750">
              <a:buFont typeface="Arial" panose="020B0604020202020204" pitchFamily="34" charset="0"/>
              <a:buChar char="•"/>
            </a:pPr>
            <a:r>
              <a:rPr lang="de-DE" sz="1600" dirty="0" smtClean="0">
                <a:solidFill>
                  <a:schemeClr val="accent1">
                    <a:lumMod val="50000"/>
                  </a:schemeClr>
                </a:solidFill>
              </a:rPr>
              <a:t>Grundlage der Zusammenarbeit von Verantwortlichen und Auftragsverarbeiter ist ein </a:t>
            </a:r>
            <a:r>
              <a:rPr lang="de-DE" sz="1600" dirty="0" smtClean="0">
                <a:solidFill>
                  <a:srgbClr val="C00000"/>
                </a:solidFill>
              </a:rPr>
              <a:t>Vertrag</a:t>
            </a:r>
            <a:r>
              <a:rPr lang="de-DE" sz="1600" dirty="0">
                <a:solidFill>
                  <a:schemeClr val="accent1">
                    <a:lumMod val="50000"/>
                  </a:schemeClr>
                </a:solidFill>
              </a:rPr>
              <a:t> </a:t>
            </a:r>
            <a:r>
              <a:rPr lang="de-DE" sz="1600" dirty="0" smtClean="0">
                <a:solidFill>
                  <a:schemeClr val="accent1">
                    <a:lumMod val="50000"/>
                  </a:schemeClr>
                </a:solidFill>
              </a:rPr>
              <a:t>mit zwingenden Inhalten:</a:t>
            </a:r>
          </a:p>
          <a:p>
            <a:pPr marL="714375" lvl="7" indent="-285750">
              <a:buFont typeface="Symbol" panose="05050102010706020507" pitchFamily="18" charset="2"/>
              <a:buChar char="-"/>
            </a:pPr>
            <a:r>
              <a:rPr lang="de-DE" dirty="0" smtClean="0">
                <a:solidFill>
                  <a:schemeClr val="accent1">
                    <a:lumMod val="50000"/>
                  </a:schemeClr>
                </a:solidFill>
              </a:rPr>
              <a:t>Personenbezogene Daten dürfen vom Auftragsverarbeiter nur auf dokumentierte Weisung des Verantwortlichen verarbeitet werden</a:t>
            </a:r>
          </a:p>
          <a:p>
            <a:pPr marL="714375" lvl="7" indent="-285750">
              <a:buFont typeface="Symbol" panose="05050102010706020507" pitchFamily="18" charset="2"/>
              <a:buChar char="-"/>
            </a:pPr>
            <a:r>
              <a:rPr lang="de-DE" dirty="0" smtClean="0">
                <a:solidFill>
                  <a:schemeClr val="accent1">
                    <a:lumMod val="50000"/>
                  </a:schemeClr>
                </a:solidFill>
              </a:rPr>
              <a:t>Verpflichtung der mit der Bearbeitung befassten Personen auf die Vertraulichkeit oder gesetzliche Verschwiegenheitsverpflichtung muss gewährleistet werden</a:t>
            </a:r>
          </a:p>
          <a:p>
            <a:pPr marL="714375" lvl="7" indent="-285750">
              <a:buFont typeface="Symbol" panose="05050102010706020507" pitchFamily="18" charset="2"/>
              <a:buChar char="-"/>
            </a:pPr>
            <a:r>
              <a:rPr lang="de-DE" dirty="0" smtClean="0">
                <a:solidFill>
                  <a:schemeClr val="accent1">
                    <a:lumMod val="50000"/>
                  </a:schemeClr>
                </a:solidFill>
              </a:rPr>
              <a:t>Einsatz von Subunternehmern bedarf der Zustimmung des Auftraggebers</a:t>
            </a:r>
          </a:p>
          <a:p>
            <a:pPr marL="714375" lvl="7" indent="-285750">
              <a:buFont typeface="Symbol" panose="05050102010706020507" pitchFamily="18" charset="2"/>
              <a:buChar char="-"/>
            </a:pPr>
            <a:r>
              <a:rPr lang="de-DE" dirty="0" smtClean="0">
                <a:solidFill>
                  <a:schemeClr val="accent1">
                    <a:lumMod val="50000"/>
                  </a:schemeClr>
                </a:solidFill>
              </a:rPr>
              <a:t>Sicherheit der Datenverarbeitung (technische und organisatorische Maßnahmen) müssen eingehalten werden</a:t>
            </a:r>
          </a:p>
          <a:p>
            <a:pPr marL="714375" lvl="7" indent="-285750">
              <a:buFont typeface="Symbol" panose="05050102010706020507" pitchFamily="18" charset="2"/>
              <a:buChar char="-"/>
            </a:pPr>
            <a:r>
              <a:rPr lang="de-DE" dirty="0" smtClean="0">
                <a:solidFill>
                  <a:schemeClr val="accent1">
                    <a:lumMod val="50000"/>
                  </a:schemeClr>
                </a:solidFill>
              </a:rPr>
              <a:t>Löschung / Rückgabe aller Daten bei Beendigung des Auftrages (wenn keine gesetzliche Aufbewahrungspflicht besteht)</a:t>
            </a:r>
            <a:endParaRPr lang="de-DE" dirty="0">
              <a:solidFill>
                <a:schemeClr val="accent1">
                  <a:lumMod val="50000"/>
                </a:schemeClr>
              </a:solidFill>
            </a:endParaRPr>
          </a:p>
          <a:p>
            <a:pPr marL="355600" lvl="5" indent="-285750">
              <a:buFont typeface="Arial" panose="020B0604020202020204" pitchFamily="34" charset="0"/>
              <a:buChar char="•"/>
            </a:pPr>
            <a:endParaRPr lang="de-DE" sz="1600" dirty="0" smtClean="0">
              <a:solidFill>
                <a:schemeClr val="accent1">
                  <a:lumMod val="50000"/>
                </a:schemeClr>
              </a:solidFill>
            </a:endParaRPr>
          </a:p>
          <a:p>
            <a:pPr lvl="5" indent="0">
              <a:buNone/>
            </a:pPr>
            <a:endParaRPr lang="de-DE" sz="1600" dirty="0" smtClean="0">
              <a:solidFill>
                <a:schemeClr val="accent1">
                  <a:lumMod val="50000"/>
                </a:schemeClr>
              </a:solidFill>
            </a:endParaRPr>
          </a:p>
          <a:p>
            <a:pPr marL="1163637" lvl="5" indent="0">
              <a:buNone/>
            </a:pPr>
            <a:endParaRPr lang="de-DE" sz="1600" dirty="0">
              <a:solidFill>
                <a:schemeClr val="accent1">
                  <a:lumMod val="50000"/>
                </a:schemeClr>
              </a:solidFill>
            </a:endParaRPr>
          </a:p>
        </p:txBody>
      </p:sp>
      <p:sp>
        <p:nvSpPr>
          <p:cNvPr id="2" name="Date Placeholder 1"/>
          <p:cNvSpPr>
            <a:spLocks noGrp="1"/>
          </p:cNvSpPr>
          <p:nvPr>
            <p:ph type="dt" sz="half" idx="14"/>
          </p:nvPr>
        </p:nvSpPr>
        <p:spPr>
          <a:xfrm>
            <a:off x="251520" y="6669302"/>
            <a:ext cx="2790000" cy="126000"/>
          </a:xfrm>
        </p:spPr>
        <p:txBody>
          <a:bodyPr/>
          <a:lstStyle/>
          <a:p>
            <a:r>
              <a:rPr lang="de-DE" smtClean="0">
                <a:solidFill>
                  <a:srgbClr val="FFFFFF"/>
                </a:solidFill>
              </a:rPr>
              <a:t>www.ecovis.com</a:t>
            </a:r>
            <a:endParaRPr dirty="0">
              <a:solidFill>
                <a:srgbClr val="FFFFFF"/>
              </a:solidFill>
            </a:endParaRPr>
          </a:p>
        </p:txBody>
      </p:sp>
      <p:sp>
        <p:nvSpPr>
          <p:cNvPr id="6" name="Footer Placeholder 5"/>
          <p:cNvSpPr>
            <a:spLocks noGrp="1"/>
          </p:cNvSpPr>
          <p:nvPr>
            <p:ph type="ftr" sz="quarter" idx="15"/>
          </p:nvPr>
        </p:nvSpPr>
        <p:spPr>
          <a:xfrm>
            <a:off x="3275856" y="6669302"/>
            <a:ext cx="3312368" cy="144074"/>
          </a:xfrm>
        </p:spPr>
        <p:txBody>
          <a:bodyPr/>
          <a:lstStyle/>
          <a:p>
            <a:r>
              <a:rPr lang="de-DE" smtClean="0">
                <a:solidFill>
                  <a:srgbClr val="FFFFFF"/>
                </a:solidFill>
              </a:rPr>
              <a:t>Referentin: RA Marine Serebrjakova</a:t>
            </a:r>
            <a:endParaRPr dirty="0">
              <a:solidFill>
                <a:srgbClr val="FFFFFF"/>
              </a:solidFill>
            </a:endParaRPr>
          </a:p>
        </p:txBody>
      </p:sp>
      <p:sp>
        <p:nvSpPr>
          <p:cNvPr id="5" name="Foliennummernplatzhalter 4"/>
          <p:cNvSpPr>
            <a:spLocks noGrp="1"/>
          </p:cNvSpPr>
          <p:nvPr>
            <p:ph type="sldNum" sz="quarter" idx="16"/>
          </p:nvPr>
        </p:nvSpPr>
        <p:spPr>
          <a:xfrm>
            <a:off x="8662080" y="6653626"/>
            <a:ext cx="230400" cy="151200"/>
          </a:xfrm>
        </p:spPr>
        <p:txBody>
          <a:bodyPr/>
          <a:lstStyle/>
          <a:p>
            <a:fld id="{63FFF309-7B43-4697-A594-9877CC163A2D}" type="slidenum">
              <a:rPr>
                <a:solidFill>
                  <a:srgbClr val="FFFFFF"/>
                </a:solidFill>
              </a:rPr>
              <a:pPr/>
              <a:t>33</a:t>
            </a:fld>
            <a:endParaRPr dirty="0">
              <a:solidFill>
                <a:srgbClr val="FFFFFF"/>
              </a:solidFill>
            </a:endParaRPr>
          </a:p>
        </p:txBody>
      </p:sp>
      <p:graphicFrame>
        <p:nvGraphicFramePr>
          <p:cNvPr id="9" name="Diagramm 8"/>
          <p:cNvGraphicFramePr/>
          <p:nvPr>
            <p:extLst>
              <p:ext uri="{D42A27DB-BD31-4B8C-83A1-F6EECF244321}">
                <p14:modId xmlns:p14="http://schemas.microsoft.com/office/powerpoint/2010/main" val="246444649"/>
              </p:ext>
            </p:extLst>
          </p:nvPr>
        </p:nvGraphicFramePr>
        <p:xfrm>
          <a:off x="6588224" y="1124744"/>
          <a:ext cx="2232248" cy="64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hteck 9"/>
          <p:cNvSpPr/>
          <p:nvPr/>
        </p:nvSpPr>
        <p:spPr bwMode="auto">
          <a:xfrm>
            <a:off x="611560" y="1844824"/>
            <a:ext cx="7704856" cy="936104"/>
          </a:xfrm>
          <a:prstGeom prst="rect">
            <a:avLst/>
          </a:prstGeom>
          <a:noFill/>
          <a:ln w="6350" cap="flat" cmpd="sng" algn="ctr">
            <a:solidFill>
              <a:schemeClr val="accent1">
                <a:lumMod val="50000"/>
              </a:schemeClr>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11" name="Textfeld 10"/>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4. Was muss ich denn dann jetzt machen?</a:t>
            </a:r>
          </a:p>
        </p:txBody>
      </p:sp>
    </p:spTree>
    <p:extLst>
      <p:ext uri="{BB962C8B-B14F-4D97-AF65-F5344CB8AC3E}">
        <p14:creationId xmlns:p14="http://schemas.microsoft.com/office/powerpoint/2010/main" val="3162172018"/>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51520" y="1276000"/>
            <a:ext cx="8352928" cy="352800"/>
          </a:xfrm>
          <a:ln>
            <a:noFill/>
          </a:ln>
        </p:spPr>
        <p:txBody>
          <a:bodyPr/>
          <a:lstStyle/>
          <a:p>
            <a:pPr lvl="1"/>
            <a:r>
              <a:rPr lang="de-DE" sz="1600" b="1" dirty="0" smtClean="0"/>
              <a:t>5. Informationspflichten des Verantwortlichen </a:t>
            </a:r>
            <a:r>
              <a:rPr lang="de-DE" sz="1600" b="1" dirty="0" err="1" smtClean="0"/>
              <a:t>ggü</a:t>
            </a:r>
            <a:r>
              <a:rPr lang="de-DE" sz="1600" b="1" dirty="0" smtClean="0"/>
              <a:t>. Betroffenen (Art. 12ff. DSGVO)</a:t>
            </a:r>
          </a:p>
          <a:p>
            <a:pPr lvl="1"/>
            <a:endParaRPr lang="de-DE" dirty="0" smtClean="0">
              <a:solidFill>
                <a:schemeClr val="accent4"/>
              </a:solidFill>
            </a:endParaRPr>
          </a:p>
          <a:p>
            <a:pPr marL="285750" lvl="1" indent="-285750">
              <a:buFont typeface="Arial" panose="020B0604020202020204" pitchFamily="34" charset="0"/>
              <a:buChar char="•"/>
            </a:pPr>
            <a:r>
              <a:rPr lang="de-DE" sz="1600" b="1" dirty="0" smtClean="0">
                <a:solidFill>
                  <a:schemeClr val="accent4"/>
                </a:solidFill>
              </a:rPr>
              <a:t>Differenzierung nach Ort der Erhebung</a:t>
            </a:r>
          </a:p>
          <a:p>
            <a:pPr marL="641350" lvl="3" indent="-285750">
              <a:buFont typeface="Symbol" panose="05050102010706020507" pitchFamily="18" charset="2"/>
              <a:buChar char="-"/>
            </a:pPr>
            <a:r>
              <a:rPr lang="de-DE" dirty="0" smtClean="0">
                <a:solidFill>
                  <a:schemeClr val="accent4"/>
                </a:solidFill>
              </a:rPr>
              <a:t>Erhebung bei dem Betroffenen</a:t>
            </a:r>
          </a:p>
          <a:p>
            <a:pPr marL="641350" lvl="3" indent="-285750">
              <a:spcAft>
                <a:spcPts val="600"/>
              </a:spcAft>
              <a:buFont typeface="Symbol" panose="05050102010706020507" pitchFamily="18" charset="2"/>
              <a:buChar char="-"/>
            </a:pPr>
            <a:r>
              <a:rPr lang="de-DE" dirty="0" smtClean="0"/>
              <a:t>Erhebung bei Dritten</a:t>
            </a:r>
            <a:endParaRPr lang="de-DE" dirty="0" smtClean="0">
              <a:solidFill>
                <a:schemeClr val="accent4"/>
              </a:solidFill>
            </a:endParaRPr>
          </a:p>
          <a:p>
            <a:pPr marL="285750" lvl="1" indent="-285750">
              <a:buFont typeface="Arial" panose="020B0604020202020204" pitchFamily="34" charset="0"/>
              <a:buChar char="•"/>
            </a:pPr>
            <a:r>
              <a:rPr lang="de-DE" sz="1600" b="1" dirty="0" smtClean="0"/>
              <a:t>Inhalt</a:t>
            </a:r>
            <a:r>
              <a:rPr lang="de-DE" sz="1600" dirty="0" smtClean="0"/>
              <a:t> (unter Anderem)</a:t>
            </a:r>
          </a:p>
          <a:p>
            <a:pPr marL="641350" lvl="3" indent="-285750">
              <a:buFont typeface="Symbol" panose="05050102010706020507" pitchFamily="18" charset="2"/>
              <a:buChar char="-"/>
            </a:pPr>
            <a:r>
              <a:rPr lang="de-DE" dirty="0" smtClean="0"/>
              <a:t>Name und Kontaktdaten des Verantwortlichen, Kontaktdaten des Datenschutzbeauftragten, Zwecke der Datenverarbeitung, Kategorien der erhobenen Daten, Empfänger oder Kategorien von Empfängern dieser Daten, Dauer der Speicherung, ggfls. Berechtigte Interessen des Verantwortlichen für die Datenverarbeitung</a:t>
            </a:r>
          </a:p>
          <a:p>
            <a:pPr marL="641350" lvl="3" indent="-285750">
              <a:buFont typeface="Symbol" panose="05050102010706020507" pitchFamily="18" charset="2"/>
              <a:buChar char="-"/>
            </a:pPr>
            <a:r>
              <a:rPr lang="de-DE" dirty="0" smtClean="0"/>
              <a:t>Bestehen der Betroffenenrechte (Auskunft, Berichtigung, Löschung, Einschränkung, Widerspruch, Möglichkeit des Widerrufs der Einwilligung, Bestehen des Beschwerderechts bei der Aufsichtsbehörde)</a:t>
            </a:r>
          </a:p>
          <a:p>
            <a:pPr marL="641350" lvl="3" indent="-285750">
              <a:buFont typeface="Symbol" panose="05050102010706020507" pitchFamily="18" charset="2"/>
              <a:buChar char="-"/>
            </a:pPr>
            <a:r>
              <a:rPr lang="de-DE" dirty="0" smtClean="0"/>
              <a:t>Quelle, aus der die personenbezogenen Daten stammen</a:t>
            </a:r>
          </a:p>
          <a:p>
            <a:pPr marL="641350" lvl="3" indent="-285750">
              <a:buFont typeface="Symbol" panose="05050102010706020507" pitchFamily="18" charset="2"/>
              <a:buChar char="-"/>
            </a:pPr>
            <a:r>
              <a:rPr lang="de-DE" dirty="0"/>
              <a:t>b</a:t>
            </a:r>
            <a:r>
              <a:rPr lang="de-DE" dirty="0" smtClean="0"/>
              <a:t>eabsichtigte Zweckänderung</a:t>
            </a:r>
          </a:p>
          <a:p>
            <a:pPr lvl="3" indent="0">
              <a:buNone/>
            </a:pPr>
            <a:endParaRPr lang="de-DE" dirty="0" smtClean="0"/>
          </a:p>
          <a:p>
            <a:pPr marL="273050" lvl="1"/>
            <a:r>
              <a:rPr lang="de-DE" sz="1800" b="1" dirty="0" smtClean="0">
                <a:solidFill>
                  <a:srgbClr val="C00000"/>
                </a:solidFill>
                <a:sym typeface="Wingdings" panose="05000000000000000000" pitchFamily="2" charset="2"/>
              </a:rPr>
              <a:t>	Abmahnung bei unzureichender Datenschutzerklärung?!</a:t>
            </a:r>
            <a:endParaRPr lang="de-DE" sz="1800" b="1" dirty="0" smtClean="0">
              <a:solidFill>
                <a:srgbClr val="C00000"/>
              </a:solidFill>
            </a:endParaRPr>
          </a:p>
          <a:p>
            <a:pPr lvl="3" indent="0">
              <a:buNone/>
            </a:pPr>
            <a:endParaRPr lang="de-DE" sz="400" b="1" dirty="0" smtClean="0">
              <a:solidFill>
                <a:srgbClr val="C00000"/>
              </a:solidFill>
            </a:endParaRPr>
          </a:p>
          <a:p>
            <a:pPr lvl="3" indent="0">
              <a:buNone/>
            </a:pPr>
            <a:r>
              <a:rPr lang="de-DE" b="1" dirty="0" smtClean="0">
                <a:solidFill>
                  <a:srgbClr val="C00000"/>
                </a:solidFill>
              </a:rPr>
              <a:t>Insbesondere nach § 3a UWG – Informationspflichten sind Marktverhaltensregelungen</a:t>
            </a:r>
          </a:p>
        </p:txBody>
      </p:sp>
      <p:sp>
        <p:nvSpPr>
          <p:cNvPr id="2" name="Date Placeholder 1"/>
          <p:cNvSpPr>
            <a:spLocks noGrp="1"/>
          </p:cNvSpPr>
          <p:nvPr>
            <p:ph type="dt" sz="half" idx="14"/>
          </p:nvPr>
        </p:nvSpPr>
        <p:spPr>
          <a:xfrm>
            <a:off x="251520" y="6669302"/>
            <a:ext cx="2790000" cy="126000"/>
          </a:xfrm>
        </p:spPr>
        <p:txBody>
          <a:bodyPr/>
          <a:lstStyle/>
          <a:p>
            <a:r>
              <a:rPr lang="de-DE" smtClean="0">
                <a:solidFill>
                  <a:srgbClr val="FFFFFF"/>
                </a:solidFill>
              </a:rPr>
              <a:t>www.ecovis.com</a:t>
            </a:r>
            <a:endParaRPr dirty="0">
              <a:solidFill>
                <a:srgbClr val="FFFFFF"/>
              </a:solidFill>
            </a:endParaRPr>
          </a:p>
        </p:txBody>
      </p:sp>
      <p:sp>
        <p:nvSpPr>
          <p:cNvPr id="6" name="Footer Placeholder 5"/>
          <p:cNvSpPr>
            <a:spLocks noGrp="1"/>
          </p:cNvSpPr>
          <p:nvPr>
            <p:ph type="ftr" sz="quarter" idx="15"/>
          </p:nvPr>
        </p:nvSpPr>
        <p:spPr>
          <a:xfrm>
            <a:off x="3275856" y="6669302"/>
            <a:ext cx="3312368" cy="144074"/>
          </a:xfrm>
        </p:spPr>
        <p:txBody>
          <a:bodyPr/>
          <a:lstStyle/>
          <a:p>
            <a:r>
              <a:rPr lang="de-DE" smtClean="0">
                <a:solidFill>
                  <a:srgbClr val="FFFFFF"/>
                </a:solidFill>
              </a:rPr>
              <a:t>Referentin: RA Marine Serebrjakova</a:t>
            </a:r>
            <a:endParaRPr dirty="0">
              <a:solidFill>
                <a:srgbClr val="FFFFFF"/>
              </a:solidFill>
            </a:endParaRPr>
          </a:p>
        </p:txBody>
      </p:sp>
      <p:sp>
        <p:nvSpPr>
          <p:cNvPr id="5" name="Foliennummernplatzhalter 4"/>
          <p:cNvSpPr>
            <a:spLocks noGrp="1"/>
          </p:cNvSpPr>
          <p:nvPr>
            <p:ph type="sldNum" sz="quarter" idx="16"/>
          </p:nvPr>
        </p:nvSpPr>
        <p:spPr>
          <a:xfrm>
            <a:off x="8662080" y="6653626"/>
            <a:ext cx="230400" cy="151200"/>
          </a:xfrm>
        </p:spPr>
        <p:txBody>
          <a:bodyPr/>
          <a:lstStyle/>
          <a:p>
            <a:fld id="{63FFF309-7B43-4697-A594-9877CC163A2D}" type="slidenum">
              <a:rPr>
                <a:solidFill>
                  <a:srgbClr val="FFFFFF"/>
                </a:solidFill>
              </a:rPr>
              <a:pPr/>
              <a:t>34</a:t>
            </a:fld>
            <a:endParaRPr dirty="0">
              <a:solidFill>
                <a:srgbClr val="FFFFFF"/>
              </a:solidFill>
            </a:endParaRPr>
          </a:p>
        </p:txBody>
      </p:sp>
      <p:sp>
        <p:nvSpPr>
          <p:cNvPr id="9" name="Title 6"/>
          <p:cNvSpPr txBox="1">
            <a:spLocks/>
          </p:cNvSpPr>
          <p:nvPr/>
        </p:nvSpPr>
        <p:spPr>
          <a:xfrm>
            <a:off x="251520" y="476672"/>
            <a:ext cx="7128792" cy="792088"/>
          </a:xfrm>
          <a:prstGeom prst="rect">
            <a:avLst/>
          </a:prstGeom>
        </p:spPr>
        <p:txBody>
          <a:bodyPr/>
          <a:lstStyle>
            <a:lvl1pPr algn="l" defTabSz="914400" rtl="0" eaLnBrk="1" latinLnBrk="0" hangingPunct="1">
              <a:spcBef>
                <a:spcPct val="0"/>
              </a:spcBef>
              <a:buNone/>
              <a:defRPr lang="de-DE" sz="2400" b="1" i="0" kern="1200" noProof="0" dirty="0">
                <a:solidFill>
                  <a:schemeClr val="accent4"/>
                </a:solidFill>
                <a:effectLst/>
                <a:latin typeface="Arial" panose="020B0604020202020204" pitchFamily="34" charset="0"/>
                <a:ea typeface="+mn-ea"/>
                <a:cs typeface="Arial" pitchFamily="34" charset="0"/>
              </a:defRPr>
            </a:lvl1pPr>
          </a:lstStyle>
          <a:p>
            <a:pPr fontAlgn="auto">
              <a:lnSpc>
                <a:spcPct val="100000"/>
              </a:lnSpc>
              <a:spcAft>
                <a:spcPts val="0"/>
              </a:spcAft>
            </a:pPr>
            <a:r>
              <a:rPr lang="de-DE" sz="2800" dirty="0" smtClean="0">
                <a:solidFill>
                  <a:schemeClr val="accent1">
                    <a:lumMod val="50000"/>
                  </a:schemeClr>
                </a:solidFill>
              </a:rPr>
              <a:t>DSMS mit seinen Bausteinen</a:t>
            </a:r>
          </a:p>
        </p:txBody>
      </p:sp>
      <p:sp>
        <p:nvSpPr>
          <p:cNvPr id="7" name="Textfeld 6"/>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4. Was muss ich denn dann jetzt machen?</a:t>
            </a:r>
          </a:p>
        </p:txBody>
      </p:sp>
    </p:spTree>
    <p:extLst>
      <p:ext uri="{BB962C8B-B14F-4D97-AF65-F5344CB8AC3E}">
        <p14:creationId xmlns:p14="http://schemas.microsoft.com/office/powerpoint/2010/main" val="1774333165"/>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51520" y="1276000"/>
            <a:ext cx="8352928" cy="352800"/>
          </a:xfrm>
          <a:ln>
            <a:noFill/>
          </a:ln>
        </p:spPr>
        <p:txBody>
          <a:bodyPr/>
          <a:lstStyle/>
          <a:p>
            <a:pPr lvl="1"/>
            <a:r>
              <a:rPr lang="de-DE" sz="1600" b="1" dirty="0" smtClean="0"/>
              <a:t>6. Datenschutz-Management-System</a:t>
            </a:r>
          </a:p>
          <a:p>
            <a:pPr lvl="1"/>
            <a:endParaRPr lang="de-DE" dirty="0" smtClean="0">
              <a:solidFill>
                <a:schemeClr val="accent4"/>
              </a:solidFill>
            </a:endParaRPr>
          </a:p>
          <a:p>
            <a:pPr lvl="1"/>
            <a:endParaRPr lang="de-DE" b="1" dirty="0" smtClean="0">
              <a:solidFill>
                <a:srgbClr val="C00000"/>
              </a:solidFill>
            </a:endParaRPr>
          </a:p>
        </p:txBody>
      </p:sp>
      <p:sp>
        <p:nvSpPr>
          <p:cNvPr id="2" name="Date Placeholder 1"/>
          <p:cNvSpPr>
            <a:spLocks noGrp="1"/>
          </p:cNvSpPr>
          <p:nvPr>
            <p:ph type="dt" sz="half" idx="14"/>
          </p:nvPr>
        </p:nvSpPr>
        <p:spPr>
          <a:xfrm>
            <a:off x="251520" y="6669302"/>
            <a:ext cx="2790000" cy="126000"/>
          </a:xfrm>
        </p:spPr>
        <p:txBody>
          <a:bodyPr/>
          <a:lstStyle/>
          <a:p>
            <a:r>
              <a:rPr lang="de-DE" smtClean="0">
                <a:solidFill>
                  <a:srgbClr val="FFFFFF"/>
                </a:solidFill>
              </a:rPr>
              <a:t>www.ecovis.com</a:t>
            </a:r>
            <a:endParaRPr dirty="0">
              <a:solidFill>
                <a:srgbClr val="FFFFFF"/>
              </a:solidFill>
            </a:endParaRPr>
          </a:p>
        </p:txBody>
      </p:sp>
      <p:sp>
        <p:nvSpPr>
          <p:cNvPr id="6" name="Footer Placeholder 5"/>
          <p:cNvSpPr>
            <a:spLocks noGrp="1"/>
          </p:cNvSpPr>
          <p:nvPr>
            <p:ph type="ftr" sz="quarter" idx="15"/>
          </p:nvPr>
        </p:nvSpPr>
        <p:spPr>
          <a:xfrm>
            <a:off x="3275856" y="6669302"/>
            <a:ext cx="3312368" cy="144074"/>
          </a:xfrm>
        </p:spPr>
        <p:txBody>
          <a:bodyPr/>
          <a:lstStyle/>
          <a:p>
            <a:r>
              <a:rPr lang="de-DE" smtClean="0">
                <a:solidFill>
                  <a:srgbClr val="FFFFFF"/>
                </a:solidFill>
              </a:rPr>
              <a:t>Referentin: RA Marine Serebrjakova</a:t>
            </a:r>
            <a:endParaRPr dirty="0">
              <a:solidFill>
                <a:srgbClr val="FFFFFF"/>
              </a:solidFill>
            </a:endParaRPr>
          </a:p>
        </p:txBody>
      </p:sp>
      <p:sp>
        <p:nvSpPr>
          <p:cNvPr id="5" name="Foliennummernplatzhalter 4"/>
          <p:cNvSpPr>
            <a:spLocks noGrp="1"/>
          </p:cNvSpPr>
          <p:nvPr>
            <p:ph type="sldNum" sz="quarter" idx="16"/>
          </p:nvPr>
        </p:nvSpPr>
        <p:spPr>
          <a:xfrm>
            <a:off x="8662080" y="6653626"/>
            <a:ext cx="230400" cy="151200"/>
          </a:xfrm>
        </p:spPr>
        <p:txBody>
          <a:bodyPr/>
          <a:lstStyle/>
          <a:p>
            <a:fld id="{63FFF309-7B43-4697-A594-9877CC163A2D}" type="slidenum">
              <a:rPr>
                <a:solidFill>
                  <a:srgbClr val="FFFFFF"/>
                </a:solidFill>
              </a:rPr>
              <a:pPr/>
              <a:t>35</a:t>
            </a:fld>
            <a:endParaRPr dirty="0">
              <a:solidFill>
                <a:srgbClr val="FFFFFF"/>
              </a:solidFill>
            </a:endParaRPr>
          </a:p>
        </p:txBody>
      </p:sp>
      <p:sp>
        <p:nvSpPr>
          <p:cNvPr id="9" name="Title 6"/>
          <p:cNvSpPr txBox="1">
            <a:spLocks/>
          </p:cNvSpPr>
          <p:nvPr/>
        </p:nvSpPr>
        <p:spPr>
          <a:xfrm>
            <a:off x="251520" y="476672"/>
            <a:ext cx="7128792" cy="792088"/>
          </a:xfrm>
          <a:prstGeom prst="rect">
            <a:avLst/>
          </a:prstGeom>
        </p:spPr>
        <p:txBody>
          <a:bodyPr/>
          <a:lstStyle>
            <a:lvl1pPr algn="l" defTabSz="914400" rtl="0" eaLnBrk="1" latinLnBrk="0" hangingPunct="1">
              <a:spcBef>
                <a:spcPct val="0"/>
              </a:spcBef>
              <a:buNone/>
              <a:defRPr lang="de-DE" sz="2400" b="1" i="0" kern="1200" noProof="0" dirty="0">
                <a:solidFill>
                  <a:schemeClr val="accent4"/>
                </a:solidFill>
                <a:effectLst/>
                <a:latin typeface="Arial" panose="020B0604020202020204" pitchFamily="34" charset="0"/>
                <a:ea typeface="+mn-ea"/>
                <a:cs typeface="Arial" pitchFamily="34" charset="0"/>
              </a:defRPr>
            </a:lvl1pPr>
          </a:lstStyle>
          <a:p>
            <a:pPr fontAlgn="auto">
              <a:lnSpc>
                <a:spcPct val="100000"/>
              </a:lnSpc>
              <a:spcAft>
                <a:spcPts val="0"/>
              </a:spcAft>
            </a:pPr>
            <a:r>
              <a:rPr lang="de-DE" sz="2800" dirty="0" smtClean="0">
                <a:solidFill>
                  <a:schemeClr val="accent1">
                    <a:lumMod val="50000"/>
                  </a:schemeClr>
                </a:solidFill>
              </a:rPr>
              <a:t>DSMS mit seinen Bausteinen</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344" y="1988840"/>
            <a:ext cx="4472880" cy="4180309"/>
          </a:xfrm>
          <a:prstGeom prst="rect">
            <a:avLst/>
          </a:prstGeom>
        </p:spPr>
      </p:pic>
      <p:sp>
        <p:nvSpPr>
          <p:cNvPr id="10" name="Textfeld 9"/>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4. Was muss ich denn dann jetzt machen?</a:t>
            </a:r>
          </a:p>
        </p:txBody>
      </p:sp>
    </p:spTree>
    <p:extLst>
      <p:ext uri="{BB962C8B-B14F-4D97-AF65-F5344CB8AC3E}">
        <p14:creationId xmlns:p14="http://schemas.microsoft.com/office/powerpoint/2010/main" val="1032100286"/>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992888" cy="792088"/>
          </a:xfrm>
        </p:spPr>
        <p:txBody>
          <a:bodyPr/>
          <a:lstStyle/>
          <a:p>
            <a:r>
              <a:rPr lang="de-DE" sz="2800" dirty="0" smtClean="0"/>
              <a:t>DSMS mit seinen Bausteinen</a:t>
            </a:r>
            <a:endParaRPr lang="de-DE" sz="2800" dirty="0"/>
          </a:p>
        </p:txBody>
      </p:sp>
      <p:sp>
        <p:nvSpPr>
          <p:cNvPr id="8" name="Text Placeholder 7"/>
          <p:cNvSpPr>
            <a:spLocks noGrp="1"/>
          </p:cNvSpPr>
          <p:nvPr>
            <p:ph type="body" sz="quarter" idx="13"/>
          </p:nvPr>
        </p:nvSpPr>
        <p:spPr>
          <a:xfrm>
            <a:off x="251520" y="1276000"/>
            <a:ext cx="8136904" cy="352800"/>
          </a:xfrm>
          <a:ln>
            <a:noFill/>
          </a:ln>
        </p:spPr>
        <p:txBody>
          <a:bodyPr/>
          <a:lstStyle/>
          <a:p>
            <a:pPr lvl="1"/>
            <a:r>
              <a:rPr lang="de-DE" sz="1600" b="1" dirty="0" smtClean="0"/>
              <a:t>Datenschutzbeauftragter</a:t>
            </a:r>
            <a:endParaRPr lang="de-DE" sz="1600" b="1" dirty="0"/>
          </a:p>
          <a:p>
            <a:pPr lvl="1"/>
            <a:endParaRPr lang="de-DE" sz="1600" dirty="0"/>
          </a:p>
          <a:p>
            <a:pPr marL="285750" lvl="1" indent="-285750">
              <a:spcAft>
                <a:spcPts val="600"/>
              </a:spcAft>
              <a:buFont typeface="Arial" panose="020B0604020202020204" pitchFamily="34" charset="0"/>
              <a:buChar char="•"/>
            </a:pPr>
            <a:r>
              <a:rPr lang="de-DE" sz="1600" dirty="0" smtClean="0">
                <a:solidFill>
                  <a:schemeClr val="tx2"/>
                </a:solidFill>
              </a:rPr>
              <a:t>Bestellung eines DSB  </a:t>
            </a:r>
            <a:r>
              <a:rPr lang="de-DE" sz="1600" dirty="0">
                <a:solidFill>
                  <a:schemeClr val="tx2"/>
                </a:solidFill>
              </a:rPr>
              <a:t>zwingend notwendig</a:t>
            </a:r>
            <a:r>
              <a:rPr lang="de-DE" sz="1600" dirty="0"/>
              <a:t>, wenn (alternativ</a:t>
            </a:r>
            <a:r>
              <a:rPr lang="de-DE" sz="1600" dirty="0" smtClean="0"/>
              <a:t>)</a:t>
            </a:r>
            <a:endParaRPr lang="de-DE" dirty="0" smtClean="0"/>
          </a:p>
          <a:p>
            <a:pPr marL="641350" lvl="3" indent="-285750">
              <a:spcBef>
                <a:spcPts val="384"/>
              </a:spcBef>
              <a:spcAft>
                <a:spcPts val="600"/>
              </a:spcAft>
              <a:buFont typeface="Symbol" panose="05050102010706020507" pitchFamily="18" charset="2"/>
              <a:buChar char="-"/>
            </a:pPr>
            <a:r>
              <a:rPr lang="de-DE" dirty="0" smtClean="0">
                <a:solidFill>
                  <a:srgbClr val="C00000"/>
                </a:solidFill>
              </a:rPr>
              <a:t>mindestens </a:t>
            </a:r>
            <a:r>
              <a:rPr lang="de-DE" dirty="0">
                <a:solidFill>
                  <a:srgbClr val="C00000"/>
                </a:solidFill>
              </a:rPr>
              <a:t>10 Personen </a:t>
            </a:r>
            <a:r>
              <a:rPr lang="de-DE" dirty="0"/>
              <a:t>im Unternehmen ständig mit automatisierter Datenverarbeitung beschäftigt sind</a:t>
            </a:r>
          </a:p>
          <a:p>
            <a:pPr marL="641350" lvl="3" indent="-285750">
              <a:spcBef>
                <a:spcPts val="384"/>
              </a:spcBef>
              <a:spcAft>
                <a:spcPts val="600"/>
              </a:spcAft>
              <a:buFont typeface="Symbol" panose="05050102010706020507" pitchFamily="18" charset="2"/>
              <a:buChar char="-"/>
            </a:pPr>
            <a:r>
              <a:rPr lang="de-DE" dirty="0"/>
              <a:t>Verarbeitungen erfolgen, die eine </a:t>
            </a:r>
            <a:r>
              <a:rPr lang="de-DE" dirty="0">
                <a:solidFill>
                  <a:srgbClr val="C00000"/>
                </a:solidFill>
              </a:rPr>
              <a:t>Datenschutzfolgenabschätzung erforderlich </a:t>
            </a:r>
            <a:r>
              <a:rPr lang="de-DE" dirty="0"/>
              <a:t>machen</a:t>
            </a:r>
          </a:p>
          <a:p>
            <a:pPr marL="641350" lvl="3" indent="-285750">
              <a:spcBef>
                <a:spcPts val="384"/>
              </a:spcBef>
              <a:spcAft>
                <a:spcPts val="600"/>
              </a:spcAft>
              <a:buFont typeface="Symbol" panose="05050102010706020507" pitchFamily="18" charset="2"/>
              <a:buChar char="-"/>
            </a:pPr>
            <a:r>
              <a:rPr lang="de-DE" dirty="0"/>
              <a:t>Datenverarbeitung durch </a:t>
            </a:r>
            <a:r>
              <a:rPr lang="de-DE" dirty="0">
                <a:solidFill>
                  <a:srgbClr val="C00000"/>
                </a:solidFill>
              </a:rPr>
              <a:t>Behörde  / öffentliche Stelle </a:t>
            </a:r>
            <a:r>
              <a:rPr lang="de-DE" dirty="0"/>
              <a:t>(Ausnahme: Rechtsprechung) erfolgt</a:t>
            </a:r>
          </a:p>
          <a:p>
            <a:pPr marL="641350" lvl="3" indent="-285750">
              <a:spcBef>
                <a:spcPts val="384"/>
              </a:spcBef>
              <a:spcAft>
                <a:spcPts val="600"/>
              </a:spcAft>
              <a:buFont typeface="Symbol" panose="05050102010706020507" pitchFamily="18" charset="2"/>
              <a:buChar char="-"/>
            </a:pPr>
            <a:r>
              <a:rPr lang="de-DE" dirty="0">
                <a:solidFill>
                  <a:srgbClr val="C00000"/>
                </a:solidFill>
              </a:rPr>
              <a:t>Kerntätigkeit </a:t>
            </a:r>
            <a:r>
              <a:rPr lang="de-DE" dirty="0"/>
              <a:t>in umfangreicher, regelmäßiger und </a:t>
            </a:r>
            <a:r>
              <a:rPr lang="de-DE" dirty="0">
                <a:solidFill>
                  <a:srgbClr val="C00000"/>
                </a:solidFill>
              </a:rPr>
              <a:t>systematischer Beobachtung </a:t>
            </a:r>
            <a:r>
              <a:rPr lang="de-DE" dirty="0"/>
              <a:t>von Personen besteht (Auskunfteien, Detekteien, Versicherungen)</a:t>
            </a:r>
          </a:p>
          <a:p>
            <a:pPr marL="641350" lvl="3" indent="-285750">
              <a:spcBef>
                <a:spcPts val="384"/>
              </a:spcBef>
              <a:spcAft>
                <a:spcPts val="600"/>
              </a:spcAft>
              <a:buFont typeface="Symbol" panose="05050102010706020507" pitchFamily="18" charset="2"/>
              <a:buChar char="-"/>
            </a:pPr>
            <a:r>
              <a:rPr lang="de-DE" dirty="0">
                <a:solidFill>
                  <a:srgbClr val="C00000"/>
                </a:solidFill>
              </a:rPr>
              <a:t>Kerntätigkeit </a:t>
            </a:r>
            <a:r>
              <a:rPr lang="de-DE" dirty="0"/>
              <a:t>in umfangreicher Verarbeitung </a:t>
            </a:r>
            <a:r>
              <a:rPr lang="de-DE" dirty="0">
                <a:solidFill>
                  <a:srgbClr val="C00000"/>
                </a:solidFill>
              </a:rPr>
              <a:t>besonderer Kategorien von Daten </a:t>
            </a:r>
            <a:r>
              <a:rPr lang="de-DE" dirty="0"/>
              <a:t>besteht </a:t>
            </a:r>
            <a:endParaRPr lang="de-DE" dirty="0">
              <a:solidFill>
                <a:srgbClr val="333333"/>
              </a:solidFill>
            </a:endParaRPr>
          </a:p>
          <a:p>
            <a:pPr marL="1003300" lvl="5" indent="-285750">
              <a:spcBef>
                <a:spcPts val="384"/>
              </a:spcBef>
              <a:spcAft>
                <a:spcPts val="600"/>
              </a:spcAft>
              <a:buFont typeface="Symbol" panose="05050102010706020507" pitchFamily="18" charset="2"/>
              <a:buChar char="-"/>
            </a:pPr>
            <a:r>
              <a:rPr lang="de-DE" dirty="0">
                <a:solidFill>
                  <a:srgbClr val="333333"/>
                </a:solidFill>
              </a:rPr>
              <a:t>Rassische und ethnische Herkunft, Politische Meinungen, Religiöse oder weltanschauliche Überzeugungen / </a:t>
            </a:r>
            <a:r>
              <a:rPr lang="de-DE" dirty="0">
                <a:solidFill>
                  <a:srgbClr val="C00000"/>
                </a:solidFill>
              </a:rPr>
              <a:t>Gewerkschaftszugehörigkeit</a:t>
            </a:r>
          </a:p>
          <a:p>
            <a:pPr marL="1003300" lvl="5" indent="-285750">
              <a:spcBef>
                <a:spcPts val="384"/>
              </a:spcBef>
              <a:spcAft>
                <a:spcPts val="600"/>
              </a:spcAft>
              <a:buFont typeface="Symbol" panose="05050102010706020507" pitchFamily="18" charset="2"/>
              <a:buChar char="-"/>
            </a:pPr>
            <a:r>
              <a:rPr lang="de-DE" dirty="0">
                <a:solidFill>
                  <a:srgbClr val="C00000"/>
                </a:solidFill>
              </a:rPr>
              <a:t>Genetische Daten / Biometrische Daten / Gesundheitsdaten</a:t>
            </a:r>
          </a:p>
          <a:p>
            <a:pPr marL="1003300" lvl="5" indent="-285750">
              <a:spcBef>
                <a:spcPts val="384"/>
              </a:spcBef>
              <a:spcAft>
                <a:spcPts val="600"/>
              </a:spcAft>
              <a:buFont typeface="Symbol" panose="05050102010706020507" pitchFamily="18" charset="2"/>
              <a:buChar char="-"/>
            </a:pPr>
            <a:r>
              <a:rPr lang="de-DE" dirty="0">
                <a:solidFill>
                  <a:srgbClr val="333333"/>
                </a:solidFill>
              </a:rPr>
              <a:t>Daten zum Sexualleben / zur sexuellen Orientierung</a:t>
            </a:r>
          </a:p>
        </p:txBody>
      </p:sp>
      <p:sp>
        <p:nvSpPr>
          <p:cNvPr id="2" name="Date Placeholder 1"/>
          <p:cNvSpPr>
            <a:spLocks noGrp="1"/>
          </p:cNvSpPr>
          <p:nvPr>
            <p:ph type="dt" sz="half" idx="14"/>
          </p:nvPr>
        </p:nvSpPr>
        <p:spPr>
          <a:xfrm>
            <a:off x="251520" y="6669302"/>
            <a:ext cx="2790000" cy="126000"/>
          </a:xfrm>
        </p:spPr>
        <p:txBody>
          <a:bodyPr/>
          <a:lstStyle/>
          <a:p>
            <a:r>
              <a:rPr lang="de-DE" smtClean="0">
                <a:solidFill>
                  <a:srgbClr val="FFFFFF"/>
                </a:solidFill>
              </a:rPr>
              <a:t>www.ecovis.com</a:t>
            </a:r>
            <a:endParaRPr dirty="0">
              <a:solidFill>
                <a:srgbClr val="FFFFFF"/>
              </a:solidFill>
            </a:endParaRPr>
          </a:p>
        </p:txBody>
      </p:sp>
      <p:sp>
        <p:nvSpPr>
          <p:cNvPr id="6" name="Footer Placeholder 5"/>
          <p:cNvSpPr>
            <a:spLocks noGrp="1"/>
          </p:cNvSpPr>
          <p:nvPr>
            <p:ph type="ftr" sz="quarter" idx="15"/>
          </p:nvPr>
        </p:nvSpPr>
        <p:spPr>
          <a:xfrm>
            <a:off x="3275856" y="6669302"/>
            <a:ext cx="3312368" cy="144074"/>
          </a:xfrm>
        </p:spPr>
        <p:txBody>
          <a:bodyPr/>
          <a:lstStyle/>
          <a:p>
            <a:r>
              <a:rPr lang="de-DE" smtClean="0">
                <a:solidFill>
                  <a:srgbClr val="FFFFFF"/>
                </a:solidFill>
              </a:rPr>
              <a:t>Referentin: RA Marine Serebrjakova</a:t>
            </a:r>
            <a:endParaRPr dirty="0">
              <a:solidFill>
                <a:srgbClr val="FFFFFF"/>
              </a:solidFill>
            </a:endParaRPr>
          </a:p>
        </p:txBody>
      </p:sp>
      <p:sp>
        <p:nvSpPr>
          <p:cNvPr id="5" name="Foliennummernplatzhalter 4"/>
          <p:cNvSpPr>
            <a:spLocks noGrp="1"/>
          </p:cNvSpPr>
          <p:nvPr>
            <p:ph type="sldNum" sz="quarter" idx="16"/>
          </p:nvPr>
        </p:nvSpPr>
        <p:spPr>
          <a:xfrm>
            <a:off x="8662080" y="6653626"/>
            <a:ext cx="230400" cy="151200"/>
          </a:xfrm>
        </p:spPr>
        <p:txBody>
          <a:bodyPr/>
          <a:lstStyle/>
          <a:p>
            <a:fld id="{63FFF309-7B43-4697-A594-9877CC163A2D}" type="slidenum">
              <a:rPr>
                <a:solidFill>
                  <a:srgbClr val="FFFFFF"/>
                </a:solidFill>
              </a:rPr>
              <a:pPr/>
              <a:t>36</a:t>
            </a:fld>
            <a:endParaRPr dirty="0">
              <a:solidFill>
                <a:srgbClr val="FFFFFF"/>
              </a:solidFill>
            </a:endParaRPr>
          </a:p>
        </p:txBody>
      </p:sp>
      <p:sp>
        <p:nvSpPr>
          <p:cNvPr id="9" name="Textfeld 8"/>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4. Was muss ich denn dann jetzt machen?</a:t>
            </a:r>
          </a:p>
        </p:txBody>
      </p:sp>
    </p:spTree>
    <p:extLst>
      <p:ext uri="{BB962C8B-B14F-4D97-AF65-F5344CB8AC3E}">
        <p14:creationId xmlns:p14="http://schemas.microsoft.com/office/powerpoint/2010/main" val="4114798373"/>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128792" cy="792088"/>
          </a:xfrm>
        </p:spPr>
        <p:txBody>
          <a:bodyPr/>
          <a:lstStyle/>
          <a:p>
            <a:r>
              <a:rPr lang="de-DE" sz="2800" dirty="0" smtClean="0"/>
              <a:t>DSMS mit seinen Bausteinen</a:t>
            </a:r>
            <a:endParaRPr lang="de-DE" sz="2800" dirty="0"/>
          </a:p>
        </p:txBody>
      </p:sp>
      <p:sp>
        <p:nvSpPr>
          <p:cNvPr id="8" name="Text Placeholder 7"/>
          <p:cNvSpPr>
            <a:spLocks noGrp="1"/>
          </p:cNvSpPr>
          <p:nvPr>
            <p:ph type="body" sz="quarter" idx="13"/>
          </p:nvPr>
        </p:nvSpPr>
        <p:spPr>
          <a:xfrm>
            <a:off x="251520" y="1276000"/>
            <a:ext cx="8352928" cy="352800"/>
          </a:xfrm>
          <a:ln>
            <a:noFill/>
          </a:ln>
        </p:spPr>
        <p:txBody>
          <a:bodyPr/>
          <a:lstStyle/>
          <a:p>
            <a:pPr lvl="1"/>
            <a:r>
              <a:rPr lang="de-DE" sz="1600" b="1" dirty="0" smtClean="0"/>
              <a:t>Datenschutzbeauftragter</a:t>
            </a:r>
          </a:p>
          <a:p>
            <a:pPr marL="285750" lvl="1" indent="-285750">
              <a:buFontTx/>
              <a:buChar char="-"/>
            </a:pPr>
            <a:endParaRPr lang="de-DE" b="1" dirty="0"/>
          </a:p>
          <a:p>
            <a:pPr marL="285750" lvl="1" indent="-285750">
              <a:buFontTx/>
              <a:buChar char="-"/>
            </a:pPr>
            <a:r>
              <a:rPr lang="de-DE" sz="1600" b="1" dirty="0" smtClean="0"/>
              <a:t>Kerntätigkeit</a:t>
            </a:r>
            <a:r>
              <a:rPr lang="de-DE" sz="1600" dirty="0" smtClean="0"/>
              <a:t> besteht in der umfangreichen Verarbeitung </a:t>
            </a:r>
            <a:r>
              <a:rPr lang="de-DE" sz="1600" b="1" dirty="0" smtClean="0">
                <a:solidFill>
                  <a:srgbClr val="C00000"/>
                </a:solidFill>
              </a:rPr>
              <a:t>besonderer Kategorien von Daten</a:t>
            </a:r>
          </a:p>
          <a:p>
            <a:pPr lvl="5" indent="0">
              <a:buNone/>
            </a:pPr>
            <a:endParaRPr lang="de-DE" dirty="0" smtClean="0">
              <a:solidFill>
                <a:srgbClr val="333333"/>
              </a:solidFill>
            </a:endParaRPr>
          </a:p>
          <a:p>
            <a:pPr marL="641350" lvl="3" indent="-285750">
              <a:buFont typeface="Arial" panose="020B0604020202020204" pitchFamily="34" charset="0"/>
              <a:buChar char="•"/>
            </a:pPr>
            <a:r>
              <a:rPr lang="de-DE" sz="1600" b="1" dirty="0" smtClean="0">
                <a:solidFill>
                  <a:srgbClr val="C00000"/>
                </a:solidFill>
              </a:rPr>
              <a:t>Genetische / Biometrische </a:t>
            </a:r>
            <a:r>
              <a:rPr lang="de-DE" sz="1600" b="1" dirty="0">
                <a:solidFill>
                  <a:srgbClr val="C00000"/>
                </a:solidFill>
              </a:rPr>
              <a:t>/</a:t>
            </a:r>
            <a:r>
              <a:rPr lang="de-DE" sz="1600" b="1" dirty="0" smtClean="0">
                <a:solidFill>
                  <a:srgbClr val="C00000"/>
                </a:solidFill>
              </a:rPr>
              <a:t> Gesundheitsdaten</a:t>
            </a:r>
          </a:p>
          <a:p>
            <a:pPr marL="723900" lvl="3" indent="0">
              <a:buNone/>
            </a:pPr>
            <a:r>
              <a:rPr lang="de-DE" dirty="0" smtClean="0"/>
              <a:t>Beispielsweise Krankenhäuser, (Gen-)Labors, Familienberatungsstellen, Dienstleister im biometrischen ID-Management, Anbieter von Erotikartikeln</a:t>
            </a:r>
          </a:p>
          <a:p>
            <a:pPr marL="641350" lvl="3" indent="-285750">
              <a:buFont typeface="Arial" panose="020B0604020202020204" pitchFamily="34" charset="0"/>
              <a:buChar char="•"/>
            </a:pPr>
            <a:endParaRPr lang="de-DE" dirty="0"/>
          </a:p>
          <a:p>
            <a:pPr marL="641350" lvl="3" indent="-285750">
              <a:buFont typeface="Arial" panose="020B0604020202020204" pitchFamily="34" charset="0"/>
              <a:buChar char="•"/>
            </a:pPr>
            <a:r>
              <a:rPr lang="de-DE" sz="1600" b="1" dirty="0" smtClean="0">
                <a:solidFill>
                  <a:srgbClr val="C00000"/>
                </a:solidFill>
              </a:rPr>
              <a:t>Niedergelassene Ärzte?</a:t>
            </a:r>
          </a:p>
          <a:p>
            <a:pPr marL="641350" lvl="3" indent="-285750">
              <a:buFont typeface="Arial" panose="020B0604020202020204" pitchFamily="34" charset="0"/>
              <a:buChar char="•"/>
            </a:pPr>
            <a:endParaRPr lang="de-DE" dirty="0">
              <a:solidFill>
                <a:srgbClr val="C00000"/>
              </a:solidFill>
            </a:endParaRPr>
          </a:p>
          <a:p>
            <a:pPr marL="1003300" lvl="5" indent="-285750">
              <a:buFont typeface="Arial" panose="020B0604020202020204" pitchFamily="34" charset="0"/>
              <a:buChar char="•"/>
            </a:pPr>
            <a:r>
              <a:rPr lang="de-DE" dirty="0" smtClean="0">
                <a:solidFill>
                  <a:srgbClr val="333333"/>
                </a:solidFill>
              </a:rPr>
              <a:t>Erwägungsgrund 91 der DSGVO</a:t>
            </a:r>
          </a:p>
          <a:p>
            <a:pPr marL="1003300" lvl="5" indent="-285750">
              <a:buFont typeface="Arial" panose="020B0604020202020204" pitchFamily="34" charset="0"/>
              <a:buChar char="•"/>
            </a:pPr>
            <a:endParaRPr lang="de-DE" dirty="0">
              <a:solidFill>
                <a:srgbClr val="C00000"/>
              </a:solidFill>
            </a:endParaRPr>
          </a:p>
          <a:p>
            <a:pPr marL="1003300" lvl="5" indent="-285750">
              <a:buFont typeface="Arial" panose="020B0604020202020204" pitchFamily="34" charset="0"/>
              <a:buChar char="•"/>
            </a:pPr>
            <a:endParaRPr lang="de-DE" dirty="0" smtClean="0">
              <a:solidFill>
                <a:srgbClr val="C00000"/>
              </a:solidFill>
            </a:endParaRPr>
          </a:p>
          <a:p>
            <a:pPr marL="1003300" lvl="5" indent="-285750">
              <a:buFont typeface="Arial" panose="020B0604020202020204" pitchFamily="34" charset="0"/>
              <a:buChar char="•"/>
            </a:pPr>
            <a:endParaRPr lang="de-DE" dirty="0">
              <a:solidFill>
                <a:srgbClr val="C00000"/>
              </a:solidFill>
            </a:endParaRPr>
          </a:p>
          <a:p>
            <a:pPr marL="1003300" lvl="5" indent="-285750">
              <a:buFont typeface="Arial" panose="020B0604020202020204" pitchFamily="34" charset="0"/>
              <a:buChar char="•"/>
            </a:pPr>
            <a:endParaRPr lang="de-DE" dirty="0" smtClean="0">
              <a:solidFill>
                <a:srgbClr val="C00000"/>
              </a:solidFill>
            </a:endParaRPr>
          </a:p>
          <a:p>
            <a:pPr marL="1003300" lvl="5" indent="-285750">
              <a:buFont typeface="Arial" panose="020B0604020202020204" pitchFamily="34" charset="0"/>
              <a:buChar char="•"/>
            </a:pPr>
            <a:endParaRPr lang="de-DE" dirty="0">
              <a:solidFill>
                <a:srgbClr val="C00000"/>
              </a:solidFill>
            </a:endParaRPr>
          </a:p>
          <a:p>
            <a:pPr lvl="5" indent="0">
              <a:buNone/>
            </a:pPr>
            <a:endParaRPr lang="de-DE" dirty="0" smtClean="0">
              <a:solidFill>
                <a:srgbClr val="C00000"/>
              </a:solidFill>
            </a:endParaRPr>
          </a:p>
          <a:p>
            <a:pPr marL="622300" lvl="5" indent="-266700" defTabSz="622300">
              <a:buFont typeface="Arial" panose="020B0604020202020204" pitchFamily="34" charset="0"/>
              <a:buChar char="•"/>
            </a:pPr>
            <a:r>
              <a:rPr lang="de-DE" sz="1600" b="1" dirty="0" smtClean="0">
                <a:solidFill>
                  <a:srgbClr val="C00000"/>
                </a:solidFill>
              </a:rPr>
              <a:t>Alle „Mehrarzteinrichtungen“ müssen künftig zwingend einen DSB bestellen!</a:t>
            </a:r>
          </a:p>
          <a:p>
            <a:pPr lvl="3" indent="0">
              <a:buNone/>
            </a:pPr>
            <a:endParaRPr lang="de-DE" dirty="0">
              <a:solidFill>
                <a:srgbClr val="C00000"/>
              </a:solidFill>
            </a:endParaRPr>
          </a:p>
          <a:p>
            <a:pPr marL="1003300" lvl="5" indent="-285750">
              <a:buFont typeface="Arial" panose="020B0604020202020204" pitchFamily="34" charset="0"/>
              <a:buChar char="•"/>
            </a:pPr>
            <a:endParaRPr lang="de-DE" dirty="0" smtClean="0">
              <a:solidFill>
                <a:srgbClr val="C00000"/>
              </a:solidFill>
            </a:endParaRPr>
          </a:p>
          <a:p>
            <a:pPr marL="1003300" lvl="5" indent="-285750">
              <a:buFont typeface="Arial" panose="020B0604020202020204" pitchFamily="34" charset="0"/>
              <a:buChar char="•"/>
            </a:pPr>
            <a:endParaRPr lang="de-DE" dirty="0" smtClean="0">
              <a:solidFill>
                <a:srgbClr val="C00000"/>
              </a:solidFill>
            </a:endParaRPr>
          </a:p>
          <a:p>
            <a:pPr marL="641350" lvl="3" indent="-285750">
              <a:buFont typeface="Arial" panose="020B0604020202020204" pitchFamily="34" charset="0"/>
              <a:buChar char="•"/>
            </a:pPr>
            <a:endParaRPr lang="de-DE" dirty="0" smtClean="0"/>
          </a:p>
          <a:p>
            <a:pPr marL="285750" lvl="1" indent="-285750">
              <a:buFontTx/>
              <a:buChar char="-"/>
            </a:pPr>
            <a:endParaRPr lang="de-DE" b="1" dirty="0"/>
          </a:p>
          <a:p>
            <a:pPr marL="755650" lvl="3" indent="-400050">
              <a:buAutoNum type="romanUcPeriod"/>
            </a:pPr>
            <a:endParaRPr lang="de-DE" b="1" dirty="0" smtClean="0"/>
          </a:p>
          <a:p>
            <a:pPr marL="700088" lvl="5" indent="-342900">
              <a:buAutoNum type="alphaLcPeriod" startAt="5"/>
            </a:pPr>
            <a:endParaRPr lang="de-DE" b="1" dirty="0" smtClean="0">
              <a:solidFill>
                <a:schemeClr val="accent4"/>
              </a:solidFill>
            </a:endParaRPr>
          </a:p>
        </p:txBody>
      </p:sp>
      <p:sp>
        <p:nvSpPr>
          <p:cNvPr id="2" name="Date Placeholder 1"/>
          <p:cNvSpPr>
            <a:spLocks noGrp="1"/>
          </p:cNvSpPr>
          <p:nvPr>
            <p:ph type="dt" sz="half" idx="14"/>
          </p:nvPr>
        </p:nvSpPr>
        <p:spPr>
          <a:xfrm>
            <a:off x="251520" y="6669302"/>
            <a:ext cx="2790000" cy="126000"/>
          </a:xfrm>
        </p:spPr>
        <p:txBody>
          <a:bodyPr/>
          <a:lstStyle/>
          <a:p>
            <a:r>
              <a:rPr lang="de-DE" smtClean="0"/>
              <a:t>www.ecovis.com</a:t>
            </a:r>
            <a:endParaRPr lang="de-DE" dirty="0"/>
          </a:p>
        </p:txBody>
      </p:sp>
      <p:sp>
        <p:nvSpPr>
          <p:cNvPr id="6" name="Footer Placeholder 5"/>
          <p:cNvSpPr>
            <a:spLocks noGrp="1"/>
          </p:cNvSpPr>
          <p:nvPr>
            <p:ph type="ftr" sz="quarter" idx="15"/>
          </p:nvPr>
        </p:nvSpPr>
        <p:spPr>
          <a:xfrm>
            <a:off x="3275856" y="6669302"/>
            <a:ext cx="3312368" cy="144074"/>
          </a:xfrm>
        </p:spPr>
        <p:txBody>
          <a:bodyPr/>
          <a:lstStyle/>
          <a:p>
            <a:r>
              <a:rPr lang="de-DE" smtClean="0"/>
              <a:t>Referentin: RA Marine Serebrjakova</a:t>
            </a:r>
            <a:endParaRPr lang="de-DE" dirty="0"/>
          </a:p>
        </p:txBody>
      </p:sp>
      <p:sp>
        <p:nvSpPr>
          <p:cNvPr id="5" name="Foliennummernplatzhalter 4"/>
          <p:cNvSpPr>
            <a:spLocks noGrp="1"/>
          </p:cNvSpPr>
          <p:nvPr>
            <p:ph type="sldNum" sz="quarter" idx="16"/>
          </p:nvPr>
        </p:nvSpPr>
        <p:spPr>
          <a:xfrm>
            <a:off x="8662080" y="6653626"/>
            <a:ext cx="230400" cy="151200"/>
          </a:xfrm>
        </p:spPr>
        <p:txBody>
          <a:bodyPr/>
          <a:lstStyle/>
          <a:p>
            <a:pPr algn="r"/>
            <a:fld id="{63FFF309-7B43-4697-A594-9877CC163A2D}" type="slidenum">
              <a:rPr lang="de-DE" smtClean="0"/>
              <a:pPr algn="r"/>
              <a:t>37</a:t>
            </a:fld>
            <a:endParaRPr lang="de-DE" dirty="0"/>
          </a:p>
        </p:txBody>
      </p:sp>
      <p:graphicFrame>
        <p:nvGraphicFramePr>
          <p:cNvPr id="4" name="Diagramm 3"/>
          <p:cNvGraphicFramePr/>
          <p:nvPr>
            <p:extLst>
              <p:ext uri="{D42A27DB-BD31-4B8C-83A1-F6EECF244321}">
                <p14:modId xmlns:p14="http://schemas.microsoft.com/office/powerpoint/2010/main" val="4281305954"/>
              </p:ext>
            </p:extLst>
          </p:nvPr>
        </p:nvGraphicFramePr>
        <p:xfrm>
          <a:off x="971600" y="4149080"/>
          <a:ext cx="7920880"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4. Was muss ich denn dann jetzt machen?</a:t>
            </a:r>
          </a:p>
        </p:txBody>
      </p:sp>
    </p:spTree>
    <p:extLst>
      <p:ext uri="{BB962C8B-B14F-4D97-AF65-F5344CB8AC3E}">
        <p14:creationId xmlns:p14="http://schemas.microsoft.com/office/powerpoint/2010/main" val="3693866690"/>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51520" y="1276000"/>
            <a:ext cx="8136904" cy="352800"/>
          </a:xfrm>
          <a:ln>
            <a:noFill/>
          </a:ln>
        </p:spPr>
        <p:txBody>
          <a:bodyPr/>
          <a:lstStyle/>
          <a:p>
            <a:pPr lvl="1"/>
            <a:r>
              <a:rPr lang="de-DE" sz="1600" b="1" dirty="0" smtClean="0"/>
              <a:t>Datenschutzbeauftragter</a:t>
            </a:r>
          </a:p>
          <a:p>
            <a:pPr lvl="1"/>
            <a:endParaRPr lang="de-DE" b="1" dirty="0" smtClean="0"/>
          </a:p>
          <a:p>
            <a:pPr marL="285750" lvl="1" indent="-285750">
              <a:spcAft>
                <a:spcPts val="600"/>
              </a:spcAft>
              <a:buFont typeface="Arial" panose="020B0604020202020204" pitchFamily="34" charset="0"/>
              <a:buChar char="•"/>
            </a:pPr>
            <a:r>
              <a:rPr lang="de-DE" sz="1600" dirty="0" smtClean="0"/>
              <a:t>Abstimmungen / Gespräche zwischen Ärztekammer, Zahnärztekammer, KVB und Aufsichtsbehörde laufen</a:t>
            </a:r>
          </a:p>
          <a:p>
            <a:pPr marL="285750" lvl="1" indent="-285750">
              <a:spcAft>
                <a:spcPts val="600"/>
              </a:spcAft>
              <a:buFont typeface="Arial" panose="020B0604020202020204" pitchFamily="34" charset="0"/>
              <a:buChar char="•"/>
            </a:pPr>
            <a:endParaRPr lang="de-DE" sz="1000" dirty="0" smtClean="0"/>
          </a:p>
          <a:p>
            <a:pPr marL="285750" lvl="1" indent="-285750">
              <a:spcAft>
                <a:spcPts val="600"/>
              </a:spcAft>
              <a:buFont typeface="Arial" panose="020B0604020202020204" pitchFamily="34" charset="0"/>
              <a:buChar char="•"/>
            </a:pPr>
            <a:r>
              <a:rPr lang="de-DE" sz="1600" dirty="0" smtClean="0"/>
              <a:t>Inhalte:	Notwendigkeit des DSB in Praxisgemeinschaft</a:t>
            </a:r>
          </a:p>
          <a:p>
            <a:pPr lvl="1">
              <a:spcAft>
                <a:spcPts val="600"/>
              </a:spcAft>
            </a:pPr>
            <a:r>
              <a:rPr lang="de-DE" sz="1600" dirty="0"/>
              <a:t>	</a:t>
            </a:r>
            <a:r>
              <a:rPr lang="de-DE" sz="1600" dirty="0" smtClean="0"/>
              <a:t>	Verbindliche Auskunft zur Bestellpflicht bei bestimmter Praxisgröße</a:t>
            </a:r>
          </a:p>
          <a:p>
            <a:pPr lvl="1">
              <a:spcAft>
                <a:spcPts val="600"/>
              </a:spcAft>
            </a:pPr>
            <a:endParaRPr lang="de-DE" sz="1000" dirty="0" smtClean="0"/>
          </a:p>
          <a:p>
            <a:pPr marL="285750" lvl="1" indent="-285750">
              <a:spcAft>
                <a:spcPts val="600"/>
              </a:spcAft>
              <a:buFont typeface="Arial" panose="020B0604020202020204" pitchFamily="34" charset="0"/>
              <a:buChar char="•"/>
            </a:pPr>
            <a:r>
              <a:rPr lang="de-DE" sz="1600" b="1" dirty="0" smtClean="0"/>
              <a:t>Begründung unserer Auffassung</a:t>
            </a:r>
            <a:r>
              <a:rPr lang="de-DE" b="1" dirty="0" smtClean="0"/>
              <a:t>:</a:t>
            </a:r>
          </a:p>
          <a:p>
            <a:pPr lvl="1">
              <a:spcAft>
                <a:spcPts val="600"/>
              </a:spcAft>
            </a:pPr>
            <a:endParaRPr lang="de-DE" sz="400" dirty="0" smtClean="0"/>
          </a:p>
          <a:p>
            <a:pPr lvl="1">
              <a:spcAft>
                <a:spcPts val="600"/>
              </a:spcAft>
              <a:tabLst>
                <a:tab pos="622300" algn="l"/>
              </a:tabLst>
            </a:pPr>
            <a:r>
              <a:rPr lang="de-DE" dirty="0" smtClean="0"/>
              <a:t>	</a:t>
            </a:r>
            <a:r>
              <a:rPr lang="de-DE" sz="1600" dirty="0" smtClean="0"/>
              <a:t>Einzelpraxis:		keine Bestellpflicht, Erwägungsgrund 91</a:t>
            </a:r>
          </a:p>
          <a:p>
            <a:pPr lvl="1">
              <a:spcAft>
                <a:spcPts val="600"/>
              </a:spcAft>
              <a:tabLst>
                <a:tab pos="622300" algn="l"/>
              </a:tabLst>
            </a:pPr>
            <a:r>
              <a:rPr lang="de-DE" sz="1600" dirty="0" smtClean="0"/>
              <a:t>	3er / 4er GP:		Bestellpflicht, da 10 Personen mit EDV beschäftigt</a:t>
            </a:r>
          </a:p>
          <a:p>
            <a:pPr lvl="1">
              <a:spcAft>
                <a:spcPts val="600"/>
              </a:spcAft>
              <a:tabLst>
                <a:tab pos="622300" algn="l"/>
              </a:tabLst>
            </a:pPr>
            <a:r>
              <a:rPr lang="de-DE" sz="1600" b="1" dirty="0" smtClean="0">
                <a:solidFill>
                  <a:schemeClr val="accent4"/>
                </a:solidFill>
              </a:rPr>
              <a:t>	</a:t>
            </a:r>
            <a:r>
              <a:rPr lang="de-DE" sz="1600" b="1" dirty="0" smtClean="0">
                <a:solidFill>
                  <a:srgbClr val="FF0000"/>
                </a:solidFill>
              </a:rPr>
              <a:t>2er GP:		Kerntätigkeit + Notwendigkeit der DS-Folgen- 				</a:t>
            </a:r>
            <a:r>
              <a:rPr lang="de-DE" sz="1600" b="1" dirty="0">
                <a:solidFill>
                  <a:srgbClr val="FF0000"/>
                </a:solidFill>
              </a:rPr>
              <a:t>	</a:t>
            </a:r>
            <a:r>
              <a:rPr lang="de-DE" sz="1600" b="1" dirty="0" err="1" smtClean="0">
                <a:solidFill>
                  <a:srgbClr val="FF0000"/>
                </a:solidFill>
              </a:rPr>
              <a:t>abschätzung</a:t>
            </a:r>
            <a:r>
              <a:rPr lang="de-DE" sz="1600" b="1" dirty="0" smtClean="0">
                <a:solidFill>
                  <a:srgbClr val="FF0000"/>
                </a:solidFill>
              </a:rPr>
              <a:t>, da beide Regelungen sonst keinen 				Anwendungsbereich hätten</a:t>
            </a:r>
          </a:p>
        </p:txBody>
      </p:sp>
      <p:sp>
        <p:nvSpPr>
          <p:cNvPr id="2" name="Date Placeholder 1"/>
          <p:cNvSpPr>
            <a:spLocks noGrp="1"/>
          </p:cNvSpPr>
          <p:nvPr>
            <p:ph type="dt" sz="half" idx="14"/>
          </p:nvPr>
        </p:nvSpPr>
        <p:spPr>
          <a:xfrm>
            <a:off x="251520" y="6669302"/>
            <a:ext cx="2790000" cy="126000"/>
          </a:xfrm>
        </p:spPr>
        <p:txBody>
          <a:bodyPr/>
          <a:lstStyle/>
          <a:p>
            <a:r>
              <a:rPr lang="de-DE" smtClean="0"/>
              <a:t>www.ecovis.com</a:t>
            </a:r>
            <a:endParaRPr lang="de-DE" dirty="0"/>
          </a:p>
        </p:txBody>
      </p:sp>
      <p:sp>
        <p:nvSpPr>
          <p:cNvPr id="6" name="Footer Placeholder 5"/>
          <p:cNvSpPr>
            <a:spLocks noGrp="1"/>
          </p:cNvSpPr>
          <p:nvPr>
            <p:ph type="ftr" sz="quarter" idx="15"/>
          </p:nvPr>
        </p:nvSpPr>
        <p:spPr>
          <a:xfrm>
            <a:off x="3275856" y="6669302"/>
            <a:ext cx="3312368" cy="144074"/>
          </a:xfrm>
        </p:spPr>
        <p:txBody>
          <a:bodyPr/>
          <a:lstStyle/>
          <a:p>
            <a:r>
              <a:rPr lang="de-DE" smtClean="0"/>
              <a:t>Referentin: RA Marine Serebrjakova</a:t>
            </a:r>
            <a:endParaRPr lang="de-DE" dirty="0"/>
          </a:p>
        </p:txBody>
      </p:sp>
      <p:sp>
        <p:nvSpPr>
          <p:cNvPr id="5" name="Foliennummernplatzhalter 4"/>
          <p:cNvSpPr>
            <a:spLocks noGrp="1"/>
          </p:cNvSpPr>
          <p:nvPr>
            <p:ph type="sldNum" sz="quarter" idx="16"/>
          </p:nvPr>
        </p:nvSpPr>
        <p:spPr>
          <a:xfrm>
            <a:off x="8662080" y="6653626"/>
            <a:ext cx="230400" cy="151200"/>
          </a:xfrm>
        </p:spPr>
        <p:txBody>
          <a:bodyPr/>
          <a:lstStyle/>
          <a:p>
            <a:pPr algn="r"/>
            <a:fld id="{63FFF309-7B43-4697-A594-9877CC163A2D}" type="slidenum">
              <a:rPr lang="de-DE" smtClean="0"/>
              <a:pPr algn="r"/>
              <a:t>38</a:t>
            </a:fld>
            <a:endParaRPr lang="de-DE" dirty="0"/>
          </a:p>
        </p:txBody>
      </p:sp>
      <p:sp>
        <p:nvSpPr>
          <p:cNvPr id="10" name="Title 6"/>
          <p:cNvSpPr>
            <a:spLocks noGrp="1"/>
          </p:cNvSpPr>
          <p:nvPr>
            <p:ph type="title"/>
          </p:nvPr>
        </p:nvSpPr>
        <p:spPr>
          <a:xfrm>
            <a:off x="251520" y="476672"/>
            <a:ext cx="7992888" cy="792088"/>
          </a:xfrm>
        </p:spPr>
        <p:txBody>
          <a:bodyPr/>
          <a:lstStyle/>
          <a:p>
            <a:r>
              <a:rPr lang="de-DE" sz="2800" dirty="0" smtClean="0"/>
              <a:t>DSMS mit seinen Bausteinen</a:t>
            </a:r>
            <a:endParaRPr lang="de-DE" sz="2800" dirty="0"/>
          </a:p>
        </p:txBody>
      </p:sp>
      <p:sp>
        <p:nvSpPr>
          <p:cNvPr id="7" name="Textfeld 6"/>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4. Was muss ich denn dann jetzt machen?</a:t>
            </a:r>
          </a:p>
        </p:txBody>
      </p:sp>
    </p:spTree>
    <p:extLst>
      <p:ext uri="{BB962C8B-B14F-4D97-AF65-F5344CB8AC3E}">
        <p14:creationId xmlns:p14="http://schemas.microsoft.com/office/powerpoint/2010/main" val="3254584231"/>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51520" y="1276000"/>
            <a:ext cx="8136904" cy="352800"/>
          </a:xfrm>
          <a:ln>
            <a:noFill/>
          </a:ln>
        </p:spPr>
        <p:txBody>
          <a:bodyPr/>
          <a:lstStyle/>
          <a:p>
            <a:pPr lvl="1"/>
            <a:r>
              <a:rPr lang="de-DE" sz="1600" b="1" dirty="0" smtClean="0"/>
              <a:t>Datenschutzbeauftragter</a:t>
            </a:r>
          </a:p>
          <a:p>
            <a:pPr lvl="1"/>
            <a:endParaRPr lang="de-DE" b="1" dirty="0" smtClean="0"/>
          </a:p>
          <a:p>
            <a:pPr marL="285750" lvl="1" indent="-285750">
              <a:spcAft>
                <a:spcPts val="600"/>
              </a:spcAft>
              <a:buFont typeface="Arial" panose="020B0604020202020204" pitchFamily="34" charset="0"/>
              <a:buChar char="•"/>
            </a:pPr>
            <a:r>
              <a:rPr lang="de-DE" sz="1600" dirty="0" smtClean="0"/>
              <a:t>Umfang der Aufgaben kann unabhängig von bestehender Pflicht die Bestellung sinnvoll machen</a:t>
            </a:r>
            <a:endParaRPr lang="de-DE" dirty="0" smtClean="0"/>
          </a:p>
          <a:p>
            <a:pPr marL="285750" lvl="1" indent="-285750">
              <a:spcAft>
                <a:spcPts val="600"/>
              </a:spcAft>
              <a:buFont typeface="Arial" panose="020B0604020202020204" pitchFamily="34" charset="0"/>
              <a:buChar char="•"/>
            </a:pPr>
            <a:r>
              <a:rPr lang="de-DE" sz="1600" dirty="0" smtClean="0"/>
              <a:t>Interner oder externer Datenschutzbeauftragter?</a:t>
            </a:r>
            <a:endParaRPr lang="de-DE" sz="1600" dirty="0"/>
          </a:p>
          <a:p>
            <a:pPr marL="641350" lvl="3" indent="-285750">
              <a:buFont typeface="Symbol" panose="05050102010706020507" pitchFamily="18" charset="2"/>
              <a:buChar char="-"/>
            </a:pPr>
            <a:r>
              <a:rPr lang="de-DE" dirty="0" smtClean="0"/>
              <a:t>Benennung eines internen DSB möglich, wenn geeignet und unabhängig</a:t>
            </a:r>
          </a:p>
          <a:p>
            <a:pPr marL="641350" lvl="3" indent="-285750">
              <a:buFont typeface="Symbol" panose="05050102010706020507" pitchFamily="18" charset="2"/>
              <a:buChar char="-"/>
            </a:pPr>
            <a:r>
              <a:rPr lang="de-DE" dirty="0" smtClean="0"/>
              <a:t>Ausgeschlossen sind: </a:t>
            </a:r>
          </a:p>
          <a:p>
            <a:pPr marL="990600" lvl="3" indent="0">
              <a:buNone/>
            </a:pPr>
            <a:r>
              <a:rPr lang="de-DE" dirty="0" smtClean="0"/>
              <a:t>Inhaber, Geschäftsführer, Prokuristen, Personalleiter, Leiter IT, Administratoren, </a:t>
            </a:r>
          </a:p>
          <a:p>
            <a:pPr marL="990600" lvl="3" indent="0">
              <a:spcAft>
                <a:spcPts val="600"/>
              </a:spcAft>
              <a:buNone/>
            </a:pPr>
            <a:r>
              <a:rPr lang="de-DE" dirty="0" smtClean="0"/>
              <a:t>Mitarbeiter EDV, Vertriebsleiter, Ehepartner</a:t>
            </a:r>
          </a:p>
          <a:p>
            <a:pPr marL="285750" lvl="1" indent="-285750">
              <a:spcAft>
                <a:spcPts val="600"/>
              </a:spcAft>
              <a:buFont typeface="Arial" panose="020B0604020202020204" pitchFamily="34" charset="0"/>
              <a:buChar char="•"/>
            </a:pPr>
            <a:r>
              <a:rPr lang="de-DE" sz="1600" b="1" dirty="0" smtClean="0">
                <a:solidFill>
                  <a:srgbClr val="C00000"/>
                </a:solidFill>
              </a:rPr>
              <a:t>Vorteile des externen Datenschutzbeauftragten </a:t>
            </a:r>
            <a:endParaRPr lang="de-DE" sz="1600" b="1" dirty="0">
              <a:solidFill>
                <a:srgbClr val="C00000"/>
              </a:solidFill>
            </a:endParaRPr>
          </a:p>
          <a:p>
            <a:pPr marL="641350" lvl="3" indent="-285750">
              <a:buFont typeface="Symbol" panose="05050102010706020507" pitchFamily="18" charset="2"/>
              <a:buChar char="-"/>
            </a:pPr>
            <a:r>
              <a:rPr lang="de-DE" dirty="0" smtClean="0"/>
              <a:t>keine </a:t>
            </a:r>
            <a:r>
              <a:rPr lang="de-DE" dirty="0"/>
              <a:t>Fehlzeiten</a:t>
            </a:r>
          </a:p>
          <a:p>
            <a:pPr marL="641350" lvl="3" indent="-285750">
              <a:buFont typeface="Symbol" panose="05050102010706020507" pitchFamily="18" charset="2"/>
              <a:buChar char="-"/>
            </a:pPr>
            <a:r>
              <a:rPr lang="de-DE" dirty="0"/>
              <a:t>kein Sonderkündigungsschutz</a:t>
            </a:r>
          </a:p>
          <a:p>
            <a:pPr marL="641350" lvl="3" indent="-285750">
              <a:buFont typeface="Symbol" panose="05050102010706020507" pitchFamily="18" charset="2"/>
              <a:buChar char="-"/>
            </a:pPr>
            <a:r>
              <a:rPr lang="de-DE" dirty="0"/>
              <a:t>vorhandene Fachkunde und Zuverlässigkeit</a:t>
            </a:r>
          </a:p>
          <a:p>
            <a:pPr marL="641350" lvl="3" indent="-285750">
              <a:buFont typeface="Symbol" panose="05050102010706020507" pitchFamily="18" charset="2"/>
              <a:buChar char="-"/>
            </a:pPr>
            <a:r>
              <a:rPr lang="de-DE" dirty="0"/>
              <a:t>Vertretung ist sichergestellt (4-Augen-Prinzip)</a:t>
            </a:r>
          </a:p>
          <a:p>
            <a:pPr marL="641350" lvl="3" indent="-285750">
              <a:buFont typeface="Symbol" panose="05050102010706020507" pitchFamily="18" charset="2"/>
              <a:buChar char="-"/>
            </a:pPr>
            <a:r>
              <a:rPr lang="de-DE" dirty="0"/>
              <a:t>keine Haftungsprivilegierung </a:t>
            </a:r>
            <a:r>
              <a:rPr lang="de-DE" dirty="0" smtClean="0"/>
              <a:t>(„</a:t>
            </a:r>
            <a:r>
              <a:rPr lang="de-DE" dirty="0"/>
              <a:t>gefahrgeneigte Tätigkeit“)</a:t>
            </a:r>
          </a:p>
          <a:p>
            <a:pPr marL="641350" lvl="3" indent="-285750">
              <a:buFont typeface="Symbol" panose="05050102010706020507" pitchFamily="18" charset="2"/>
              <a:buChar char="-"/>
            </a:pPr>
            <a:r>
              <a:rPr lang="de-DE" dirty="0" smtClean="0"/>
              <a:t>Bestehender Versicherungsschutz</a:t>
            </a:r>
          </a:p>
          <a:p>
            <a:pPr marL="285750" lvl="1" indent="-285750">
              <a:buFontTx/>
              <a:buChar char="-"/>
            </a:pPr>
            <a:endParaRPr lang="de-DE" b="1" dirty="0"/>
          </a:p>
          <a:p>
            <a:pPr marL="755650" lvl="3" indent="-400050">
              <a:buAutoNum type="romanUcPeriod"/>
            </a:pPr>
            <a:endParaRPr lang="de-DE" b="1" dirty="0" smtClean="0"/>
          </a:p>
          <a:p>
            <a:pPr marL="700088" lvl="5" indent="-342900">
              <a:buAutoNum type="alphaLcPeriod" startAt="5"/>
            </a:pPr>
            <a:endParaRPr lang="de-DE" b="1" dirty="0" smtClean="0">
              <a:solidFill>
                <a:schemeClr val="accent4"/>
              </a:solidFill>
            </a:endParaRPr>
          </a:p>
        </p:txBody>
      </p:sp>
      <p:sp>
        <p:nvSpPr>
          <p:cNvPr id="2" name="Date Placeholder 1"/>
          <p:cNvSpPr>
            <a:spLocks noGrp="1"/>
          </p:cNvSpPr>
          <p:nvPr>
            <p:ph type="dt" sz="half" idx="14"/>
          </p:nvPr>
        </p:nvSpPr>
        <p:spPr>
          <a:xfrm>
            <a:off x="251520" y="6669302"/>
            <a:ext cx="2790000" cy="126000"/>
          </a:xfrm>
        </p:spPr>
        <p:txBody>
          <a:bodyPr/>
          <a:lstStyle/>
          <a:p>
            <a:r>
              <a:rPr lang="de-DE" smtClean="0"/>
              <a:t>www.ecovis.com</a:t>
            </a:r>
            <a:endParaRPr lang="de-DE" dirty="0"/>
          </a:p>
        </p:txBody>
      </p:sp>
      <p:sp>
        <p:nvSpPr>
          <p:cNvPr id="6" name="Footer Placeholder 5"/>
          <p:cNvSpPr>
            <a:spLocks noGrp="1"/>
          </p:cNvSpPr>
          <p:nvPr>
            <p:ph type="ftr" sz="quarter" idx="15"/>
          </p:nvPr>
        </p:nvSpPr>
        <p:spPr>
          <a:xfrm>
            <a:off x="3275856" y="6669302"/>
            <a:ext cx="3312368" cy="144074"/>
          </a:xfrm>
        </p:spPr>
        <p:txBody>
          <a:bodyPr/>
          <a:lstStyle/>
          <a:p>
            <a:r>
              <a:rPr lang="de-DE" smtClean="0"/>
              <a:t>Referentin: RA Marine Serebrjakova</a:t>
            </a:r>
            <a:endParaRPr lang="de-DE" dirty="0"/>
          </a:p>
        </p:txBody>
      </p:sp>
      <p:sp>
        <p:nvSpPr>
          <p:cNvPr id="5" name="Foliennummernplatzhalter 4"/>
          <p:cNvSpPr>
            <a:spLocks noGrp="1"/>
          </p:cNvSpPr>
          <p:nvPr>
            <p:ph type="sldNum" sz="quarter" idx="16"/>
          </p:nvPr>
        </p:nvSpPr>
        <p:spPr>
          <a:xfrm>
            <a:off x="8662080" y="6653626"/>
            <a:ext cx="230400" cy="151200"/>
          </a:xfrm>
        </p:spPr>
        <p:txBody>
          <a:bodyPr/>
          <a:lstStyle/>
          <a:p>
            <a:pPr algn="r"/>
            <a:fld id="{63FFF309-7B43-4697-A594-9877CC163A2D}" type="slidenum">
              <a:rPr lang="de-DE" smtClean="0"/>
              <a:pPr algn="r"/>
              <a:t>39</a:t>
            </a:fld>
            <a:endParaRPr lang="de-DE" dirty="0"/>
          </a:p>
        </p:txBody>
      </p:sp>
      <p:sp>
        <p:nvSpPr>
          <p:cNvPr id="10" name="Title 6"/>
          <p:cNvSpPr>
            <a:spLocks noGrp="1"/>
          </p:cNvSpPr>
          <p:nvPr>
            <p:ph type="title"/>
          </p:nvPr>
        </p:nvSpPr>
        <p:spPr>
          <a:xfrm>
            <a:off x="251520" y="476672"/>
            <a:ext cx="7992888" cy="792088"/>
          </a:xfrm>
        </p:spPr>
        <p:txBody>
          <a:bodyPr/>
          <a:lstStyle/>
          <a:p>
            <a:r>
              <a:rPr lang="de-DE" sz="2800" dirty="0" smtClean="0"/>
              <a:t>DSMS mit seinen Bausteinen</a:t>
            </a:r>
            <a:endParaRPr lang="de-DE" sz="2800" dirty="0"/>
          </a:p>
        </p:txBody>
      </p:sp>
      <p:sp>
        <p:nvSpPr>
          <p:cNvPr id="7" name="Textfeld 6"/>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4. Was muss ich denn dann jetzt machen?</a:t>
            </a:r>
          </a:p>
        </p:txBody>
      </p:sp>
    </p:spTree>
    <p:extLst>
      <p:ext uri="{BB962C8B-B14F-4D97-AF65-F5344CB8AC3E}">
        <p14:creationId xmlns:p14="http://schemas.microsoft.com/office/powerpoint/2010/main" val="237379007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a:xfrm>
            <a:off x="8662080" y="6653626"/>
            <a:ext cx="230400" cy="151200"/>
          </a:xfrm>
        </p:spPr>
        <p:txBody>
          <a:bodyPr/>
          <a:lstStyle/>
          <a:p>
            <a:pPr algn="r"/>
            <a:fld id="{63FFF309-7B43-4697-A594-9877CC163A2D}" type="slidenum">
              <a:rPr lang="de-DE" smtClean="0"/>
              <a:pPr algn="r"/>
              <a:t>4</a:t>
            </a:fld>
            <a:endParaRPr lang="de-DE" dirty="0"/>
          </a:p>
        </p:txBody>
      </p:sp>
      <p:graphicFrame>
        <p:nvGraphicFramePr>
          <p:cNvPr id="11" name="OT_AgendaTableAbstract"/>
          <p:cNvGraphicFramePr>
            <a:graphicFrameLocks noGrp="1"/>
          </p:cNvGraphicFramePr>
          <p:nvPr>
            <p:custDataLst>
              <p:tags r:id="rId1"/>
            </p:custDataLst>
            <p:extLst>
              <p:ext uri="{D42A27DB-BD31-4B8C-83A1-F6EECF244321}">
                <p14:modId xmlns:p14="http://schemas.microsoft.com/office/powerpoint/2010/main" val="2150304903"/>
              </p:ext>
            </p:extLst>
          </p:nvPr>
        </p:nvGraphicFramePr>
        <p:xfrm>
          <a:off x="611560" y="2540000"/>
          <a:ext cx="7992888" cy="2287304"/>
        </p:xfrm>
        <a:graphic>
          <a:graphicData uri="http://schemas.openxmlformats.org/drawingml/2006/table">
            <a:tbl>
              <a:tblPr firstRow="1" bandRow="1">
                <a:tableStyleId>{2D5ABB26-0587-4C30-8999-92F81FD0307C}</a:tableStyleId>
              </a:tblPr>
              <a:tblGrid>
                <a:gridCol w="424462"/>
                <a:gridCol w="6671271"/>
                <a:gridCol w="897155"/>
              </a:tblGrid>
              <a:tr h="600968">
                <a:tc>
                  <a:txBody>
                    <a:bodyPr/>
                    <a:lstStyle/>
                    <a:p>
                      <a:r>
                        <a:rPr lang="de-DE" sz="2000" b="0" dirty="0" smtClean="0">
                          <a:solidFill>
                            <a:schemeClr val="accent4"/>
                          </a:solidFill>
                        </a:rPr>
                        <a:t>1.</a:t>
                      </a:r>
                      <a:endParaRPr lang="de-DE" sz="2000" b="0" dirty="0">
                        <a:solidFill>
                          <a:schemeClr val="accent4"/>
                        </a:solidFill>
                      </a:endParaRPr>
                    </a:p>
                  </a:txBody>
                  <a:tcPr marR="0" anchor="ctr">
                    <a:solidFill>
                      <a:schemeClr val="bg2">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b="0" dirty="0" smtClean="0">
                          <a:solidFill>
                            <a:schemeClr val="accent4"/>
                          </a:solidFill>
                        </a:rPr>
                        <a:t>Ein neues Datenschutzrecht?</a:t>
                      </a:r>
                      <a:r>
                        <a:rPr lang="de-DE" sz="2000" b="0" baseline="0" dirty="0" smtClean="0">
                          <a:solidFill>
                            <a:schemeClr val="accent4"/>
                          </a:solidFill>
                        </a:rPr>
                        <a:t> Musste das wirklich sein?!</a:t>
                      </a:r>
                      <a:endParaRPr lang="de-DE" sz="2000" b="0" dirty="0" smtClean="0">
                        <a:solidFill>
                          <a:schemeClr val="accent4"/>
                        </a:solidFill>
                      </a:endParaRPr>
                    </a:p>
                  </a:txBody>
                  <a:tcPr anchor="ctr">
                    <a:solidFill>
                      <a:schemeClr val="bg2">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solidFill>
                            <a:schemeClr val="accent4"/>
                          </a:solidFill>
                        </a:rPr>
                        <a:t>F.</a:t>
                      </a:r>
                      <a:r>
                        <a:rPr lang="de-DE" b="0" baseline="0" dirty="0" smtClean="0">
                          <a:solidFill>
                            <a:schemeClr val="accent4"/>
                          </a:solidFill>
                        </a:rPr>
                        <a:t> </a:t>
                      </a:r>
                      <a:r>
                        <a:rPr lang="de-DE" b="0" dirty="0" smtClean="0">
                          <a:solidFill>
                            <a:schemeClr val="accent4"/>
                          </a:solidFill>
                        </a:rPr>
                        <a:t>5</a:t>
                      </a:r>
                    </a:p>
                  </a:txBody>
                  <a:tcPr anchor="ctr">
                    <a:noFill/>
                  </a:tcPr>
                </a:tc>
              </a:tr>
              <a:tr h="562112">
                <a:tc>
                  <a:txBody>
                    <a:bodyPr/>
                    <a:lstStyle/>
                    <a:p>
                      <a:r>
                        <a:rPr lang="de-DE" sz="2000" b="0" dirty="0" smtClean="0">
                          <a:solidFill>
                            <a:schemeClr val="accent4"/>
                          </a:solidFill>
                        </a:rPr>
                        <a:t>2.</a:t>
                      </a:r>
                      <a:endParaRPr lang="de-DE" sz="2000" b="0" dirty="0">
                        <a:solidFill>
                          <a:schemeClr val="accent4"/>
                        </a:solidFill>
                      </a:endParaRPr>
                    </a:p>
                  </a:txBody>
                  <a:tcPr marR="0" anchor="ctr">
                    <a:solidFill>
                      <a:schemeClr val="bg2">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b="0" dirty="0" smtClean="0">
                          <a:solidFill>
                            <a:schemeClr val="accent4"/>
                          </a:solidFill>
                        </a:rPr>
                        <a:t>Und was bedeutet das jetzt für mich?</a:t>
                      </a:r>
                    </a:p>
                  </a:txBody>
                  <a:tcPr anchor="ctr">
                    <a:solidFill>
                      <a:schemeClr val="bg2">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solidFill>
                            <a:schemeClr val="accent4"/>
                          </a:solidFill>
                        </a:rPr>
                        <a:t>F. 13</a:t>
                      </a:r>
                    </a:p>
                  </a:txBody>
                  <a:tcPr anchor="ctr">
                    <a:noFill/>
                  </a:tcPr>
                </a:tc>
              </a:tr>
              <a:tr h="562112">
                <a:tc>
                  <a:txBody>
                    <a:bodyPr/>
                    <a:lstStyle/>
                    <a:p>
                      <a:r>
                        <a:rPr lang="de-DE" sz="2000" b="0" dirty="0" smtClean="0">
                          <a:solidFill>
                            <a:schemeClr val="accent4"/>
                          </a:solidFill>
                        </a:rPr>
                        <a:t>3.</a:t>
                      </a:r>
                      <a:endParaRPr lang="de-DE" sz="2000" b="0" dirty="0">
                        <a:solidFill>
                          <a:schemeClr val="accent4"/>
                        </a:solidFill>
                      </a:endParaRPr>
                    </a:p>
                  </a:txBody>
                  <a:tcPr marR="0" anchor="ctr">
                    <a:solidFill>
                      <a:schemeClr val="accent1">
                        <a:alpha val="0"/>
                      </a:schemeClr>
                    </a:solidFill>
                  </a:tcPr>
                </a:tc>
                <a:tc>
                  <a:txBody>
                    <a:bodyPr/>
                    <a:lstStyle/>
                    <a:p>
                      <a:r>
                        <a:rPr lang="de-DE" sz="2000" b="0" dirty="0" smtClean="0">
                          <a:solidFill>
                            <a:schemeClr val="accent4"/>
                          </a:solidFill>
                        </a:rPr>
                        <a:t>Ändert</a:t>
                      </a:r>
                      <a:r>
                        <a:rPr lang="de-DE" sz="2000" b="0" baseline="0" dirty="0" smtClean="0">
                          <a:solidFill>
                            <a:schemeClr val="accent4"/>
                          </a:solidFill>
                        </a:rPr>
                        <a:t> sich denn </a:t>
                      </a:r>
                      <a:r>
                        <a:rPr lang="de-DE" sz="2000" b="0" dirty="0" smtClean="0">
                          <a:solidFill>
                            <a:schemeClr val="accent4"/>
                          </a:solidFill>
                        </a:rPr>
                        <a:t>überhaupt etwas?</a:t>
                      </a:r>
                      <a:endParaRPr lang="de-DE" sz="2000" b="0" dirty="0">
                        <a:solidFill>
                          <a:schemeClr val="accent4"/>
                        </a:solidFill>
                      </a:endParaRPr>
                    </a:p>
                  </a:txBody>
                  <a:tcPr anchor="ctr">
                    <a:solidFill>
                      <a:schemeClr val="accent1">
                        <a:alpha val="0"/>
                      </a:schemeClr>
                    </a:solidFill>
                  </a:tcPr>
                </a:tc>
                <a:tc>
                  <a:txBody>
                    <a:bodyPr/>
                    <a:lstStyle/>
                    <a:p>
                      <a:pPr marL="0" indent="0" algn="l" defTabSz="914400" rtl="0" eaLnBrk="1" latinLnBrk="0" hangingPunct="1">
                        <a:buNone/>
                      </a:pPr>
                      <a:r>
                        <a:rPr lang="de-DE" b="0" dirty="0" smtClean="0">
                          <a:solidFill>
                            <a:schemeClr val="accent4"/>
                          </a:solidFill>
                        </a:rPr>
                        <a:t>F. 18</a:t>
                      </a:r>
                      <a:endParaRPr lang="de-DE" b="0" dirty="0">
                        <a:solidFill>
                          <a:schemeClr val="accent4"/>
                        </a:solidFill>
                      </a:endParaRPr>
                    </a:p>
                  </a:txBody>
                  <a:tcPr anchor="ctr">
                    <a:noFill/>
                  </a:tcPr>
                </a:tc>
              </a:tr>
              <a:tr h="562112">
                <a:tc>
                  <a:txBody>
                    <a:bodyPr/>
                    <a:lstStyle/>
                    <a:p>
                      <a:r>
                        <a:rPr lang="de-DE" sz="2000" b="0" dirty="0" smtClean="0">
                          <a:solidFill>
                            <a:schemeClr val="accent4"/>
                          </a:solidFill>
                        </a:rPr>
                        <a:t>4.</a:t>
                      </a:r>
                      <a:endParaRPr lang="de-DE" sz="2000" b="0" dirty="0">
                        <a:solidFill>
                          <a:schemeClr val="accent4"/>
                        </a:solidFill>
                      </a:endParaRPr>
                    </a:p>
                  </a:txBody>
                  <a:tcPr marR="0" anchor="ctr">
                    <a:solidFill>
                      <a:schemeClr val="accent1">
                        <a:alpha val="0"/>
                      </a:schemeClr>
                    </a:solidFill>
                  </a:tcPr>
                </a:tc>
                <a:tc>
                  <a:txBody>
                    <a:bodyPr/>
                    <a:lstStyle/>
                    <a:p>
                      <a:r>
                        <a:rPr lang="de-DE" sz="2000" b="0" dirty="0" smtClean="0">
                          <a:solidFill>
                            <a:schemeClr val="accent4"/>
                          </a:solidFill>
                        </a:rPr>
                        <a:t>Was muss ich denn dann jetzt machen?</a:t>
                      </a:r>
                      <a:endParaRPr lang="de-DE" sz="2000" b="0" dirty="0">
                        <a:solidFill>
                          <a:schemeClr val="accent4"/>
                        </a:solidFill>
                      </a:endParaRPr>
                    </a:p>
                  </a:txBody>
                  <a:tcPr anchor="ctr">
                    <a:solidFill>
                      <a:schemeClr val="accent1">
                        <a:alpha val="0"/>
                      </a:schemeClr>
                    </a:solidFill>
                  </a:tcPr>
                </a:tc>
                <a:tc>
                  <a:txBody>
                    <a:bodyPr/>
                    <a:lstStyle/>
                    <a:p>
                      <a:pPr marL="0" indent="0" algn="l" defTabSz="914400" rtl="0" eaLnBrk="1" latinLnBrk="0" hangingPunct="1">
                        <a:buNone/>
                      </a:pPr>
                      <a:r>
                        <a:rPr lang="de-DE" b="0" dirty="0" smtClean="0">
                          <a:solidFill>
                            <a:schemeClr val="accent4"/>
                          </a:solidFill>
                        </a:rPr>
                        <a:t>F. 24</a:t>
                      </a:r>
                      <a:endParaRPr lang="de-DE" b="0" dirty="0">
                        <a:solidFill>
                          <a:schemeClr val="accent4"/>
                        </a:solidFill>
                      </a:endParaRPr>
                    </a:p>
                  </a:txBody>
                  <a:tcPr anchor="ctr">
                    <a:noFill/>
                  </a:tcPr>
                </a:tc>
              </a:tr>
            </a:tbl>
          </a:graphicData>
        </a:graphic>
      </p:graphicFrame>
      <p:sp>
        <p:nvSpPr>
          <p:cNvPr id="2" name="Date Placeholder 1"/>
          <p:cNvSpPr>
            <a:spLocks noGrp="1"/>
          </p:cNvSpPr>
          <p:nvPr>
            <p:ph type="dt" sz="half" idx="14"/>
          </p:nvPr>
        </p:nvSpPr>
        <p:spPr>
          <a:xfrm>
            <a:off x="251520" y="6669302"/>
            <a:ext cx="2790000" cy="126000"/>
          </a:xfrm>
        </p:spPr>
        <p:txBody>
          <a:bodyPr/>
          <a:lstStyle/>
          <a:p>
            <a:r>
              <a:rPr lang="de-DE" smtClean="0"/>
              <a:t>www.ecovis.com</a:t>
            </a:r>
            <a:endParaRPr lang="de-DE" dirty="0"/>
          </a:p>
        </p:txBody>
      </p:sp>
      <p:sp>
        <p:nvSpPr>
          <p:cNvPr id="7" name="Title 6"/>
          <p:cNvSpPr>
            <a:spLocks noGrp="1"/>
          </p:cNvSpPr>
          <p:nvPr>
            <p:ph type="title"/>
          </p:nvPr>
        </p:nvSpPr>
        <p:spPr>
          <a:xfrm>
            <a:off x="251520" y="476672"/>
            <a:ext cx="7128792" cy="792088"/>
          </a:xfrm>
        </p:spPr>
        <p:txBody>
          <a:bodyPr/>
          <a:lstStyle/>
          <a:p>
            <a:r>
              <a:rPr lang="de-DE" sz="2800" dirty="0" smtClean="0"/>
              <a:t>Agenda</a:t>
            </a:r>
            <a:endParaRPr lang="de-DE" sz="2800" dirty="0"/>
          </a:p>
        </p:txBody>
      </p:sp>
      <p:sp>
        <p:nvSpPr>
          <p:cNvPr id="3" name="Fußzeilenplatzhalter 2"/>
          <p:cNvSpPr>
            <a:spLocks noGrp="1"/>
          </p:cNvSpPr>
          <p:nvPr>
            <p:ph type="ftr" sz="quarter" idx="15"/>
          </p:nvPr>
        </p:nvSpPr>
        <p:spPr/>
        <p:txBody>
          <a:bodyPr/>
          <a:lstStyle/>
          <a:p>
            <a:r>
              <a:rPr lang="de-DE" smtClean="0"/>
              <a:t>Referentin: RA Marine Serebrjakova</a:t>
            </a:r>
            <a:endParaRPr lang="de-DE" dirty="0"/>
          </a:p>
        </p:txBody>
      </p:sp>
    </p:spTree>
    <p:extLst>
      <p:ext uri="{BB962C8B-B14F-4D97-AF65-F5344CB8AC3E}">
        <p14:creationId xmlns:p14="http://schemas.microsoft.com/office/powerpoint/2010/main" val="518731008"/>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128792" cy="792088"/>
          </a:xfrm>
        </p:spPr>
        <p:txBody>
          <a:bodyPr/>
          <a:lstStyle/>
          <a:p>
            <a:r>
              <a:rPr lang="de-DE" sz="2800" dirty="0" smtClean="0"/>
              <a:t>1. Information</a:t>
            </a:r>
            <a:endParaRPr lang="de-DE" sz="2800" dirty="0"/>
          </a:p>
        </p:txBody>
      </p:sp>
      <p:sp>
        <p:nvSpPr>
          <p:cNvPr id="8" name="Text Placeholder 7"/>
          <p:cNvSpPr>
            <a:spLocks noGrp="1"/>
          </p:cNvSpPr>
          <p:nvPr>
            <p:ph type="body" sz="quarter" idx="13"/>
          </p:nvPr>
        </p:nvSpPr>
        <p:spPr>
          <a:xfrm>
            <a:off x="251520" y="1276000"/>
            <a:ext cx="8136904" cy="352800"/>
          </a:xfrm>
          <a:ln>
            <a:noFill/>
          </a:ln>
        </p:spPr>
        <p:txBody>
          <a:bodyPr/>
          <a:lstStyle/>
          <a:p>
            <a:pPr lvl="1"/>
            <a:r>
              <a:rPr lang="de-DE" sz="1600" b="1" dirty="0" smtClean="0"/>
              <a:t>Sensibilisierung der Geschäftsführer und Mitarbeiter</a:t>
            </a:r>
          </a:p>
          <a:p>
            <a:pPr lvl="1">
              <a:lnSpc>
                <a:spcPct val="150000"/>
              </a:lnSpc>
              <a:spcBef>
                <a:spcPts val="0"/>
              </a:spcBef>
            </a:pPr>
            <a:endParaRPr lang="de-DE" dirty="0" smtClean="0">
              <a:solidFill>
                <a:schemeClr val="accent4"/>
              </a:solidFill>
            </a:endParaRPr>
          </a:p>
          <a:p>
            <a:pPr marL="285750" lvl="1" indent="-285750">
              <a:spcBef>
                <a:spcPts val="384"/>
              </a:spcBef>
              <a:spcAft>
                <a:spcPts val="600"/>
              </a:spcAft>
              <a:buFont typeface="Arial" panose="020B0604020202020204" pitchFamily="34" charset="0"/>
              <a:buChar char="•"/>
            </a:pPr>
            <a:r>
              <a:rPr lang="de-DE" sz="1600" dirty="0" smtClean="0">
                <a:solidFill>
                  <a:schemeClr val="tx2"/>
                </a:solidFill>
              </a:rPr>
              <a:t>Information der Fachabteilungen </a:t>
            </a:r>
            <a:r>
              <a:rPr lang="de-DE" sz="1600" dirty="0" smtClean="0"/>
              <a:t>in der Praxis über</a:t>
            </a:r>
          </a:p>
          <a:p>
            <a:pPr marL="615950" lvl="1" indent="-285750">
              <a:spcBef>
                <a:spcPts val="384"/>
              </a:spcBef>
              <a:buFont typeface="Symbol" panose="05050102010706020507" pitchFamily="18" charset="2"/>
              <a:buChar char="-"/>
            </a:pPr>
            <a:r>
              <a:rPr lang="de-DE" dirty="0" smtClean="0"/>
              <a:t>Gesetzliche Vorgaben</a:t>
            </a:r>
          </a:p>
          <a:p>
            <a:pPr marL="615950" lvl="1" indent="-285750">
              <a:spcBef>
                <a:spcPts val="384"/>
              </a:spcBef>
              <a:spcAft>
                <a:spcPts val="600"/>
              </a:spcAft>
              <a:buFont typeface="Symbol" panose="05050102010706020507" pitchFamily="18" charset="2"/>
              <a:buChar char="-"/>
            </a:pPr>
            <a:r>
              <a:rPr lang="de-DE" dirty="0" smtClean="0"/>
              <a:t>Ziele des Unternehmens bzgl. dieser Vorgaben</a:t>
            </a:r>
            <a:endParaRPr lang="de-DE" sz="1600" b="1" dirty="0"/>
          </a:p>
          <a:p>
            <a:pPr marL="285750" lvl="1" indent="-285750">
              <a:spcBef>
                <a:spcPts val="384"/>
              </a:spcBef>
              <a:spcAft>
                <a:spcPts val="600"/>
              </a:spcAft>
              <a:buFont typeface="Arial" panose="020B0604020202020204" pitchFamily="34" charset="0"/>
              <a:buChar char="•"/>
            </a:pPr>
            <a:r>
              <a:rPr lang="de-DE" sz="1600" dirty="0" smtClean="0">
                <a:solidFill>
                  <a:schemeClr val="tx2"/>
                </a:solidFill>
              </a:rPr>
              <a:t>Information der Fachbereichsleiter </a:t>
            </a:r>
            <a:r>
              <a:rPr lang="de-DE" sz="1600" dirty="0" smtClean="0"/>
              <a:t>in der Praxis über </a:t>
            </a:r>
          </a:p>
          <a:p>
            <a:pPr marL="615950" lvl="1" indent="-285750">
              <a:spcBef>
                <a:spcPts val="384"/>
              </a:spcBef>
              <a:buFont typeface="Symbol" panose="05050102010706020507" pitchFamily="18" charset="2"/>
              <a:buChar char="-"/>
            </a:pPr>
            <a:r>
              <a:rPr lang="de-DE" dirty="0" smtClean="0"/>
              <a:t>Nähere Projektschritte</a:t>
            </a:r>
          </a:p>
          <a:p>
            <a:pPr marL="615950" lvl="1" indent="-285750">
              <a:spcBef>
                <a:spcPts val="384"/>
              </a:spcBef>
              <a:buFont typeface="Symbol" panose="05050102010706020507" pitchFamily="18" charset="2"/>
              <a:buChar char="-"/>
            </a:pPr>
            <a:r>
              <a:rPr lang="de-DE" dirty="0" smtClean="0"/>
              <a:t>Beginn der Bestandsaufnahme</a:t>
            </a:r>
          </a:p>
          <a:p>
            <a:pPr marL="615950" lvl="1" indent="-285750">
              <a:spcBef>
                <a:spcPts val="384"/>
              </a:spcBef>
              <a:spcAft>
                <a:spcPts val="600"/>
              </a:spcAft>
              <a:buFont typeface="Symbol" panose="05050102010706020507" pitchFamily="18" charset="2"/>
              <a:buChar char="-"/>
            </a:pPr>
            <a:r>
              <a:rPr lang="de-DE" dirty="0"/>
              <a:t>W</a:t>
            </a:r>
            <a:r>
              <a:rPr lang="de-DE" dirty="0" smtClean="0"/>
              <a:t>ahl der Ansprechpartner für Datenschutzthemen</a:t>
            </a:r>
          </a:p>
          <a:p>
            <a:pPr marL="285750" lvl="3" indent="-285750">
              <a:spcBef>
                <a:spcPts val="384"/>
              </a:spcBef>
              <a:spcAft>
                <a:spcPts val="600"/>
              </a:spcAft>
              <a:buFont typeface="Arial" panose="020B0604020202020204" pitchFamily="34" charset="0"/>
              <a:buChar char="•"/>
            </a:pPr>
            <a:r>
              <a:rPr lang="de-DE" sz="1600" dirty="0" smtClean="0">
                <a:solidFill>
                  <a:schemeClr val="tx2"/>
                </a:solidFill>
              </a:rPr>
              <a:t>Informationsüberfluss vermeiden </a:t>
            </a:r>
            <a:r>
              <a:rPr lang="de-DE" sz="1600" dirty="0" smtClean="0"/>
              <a:t>durch </a:t>
            </a:r>
          </a:p>
          <a:p>
            <a:pPr marL="615950" lvl="3" indent="-285750">
              <a:spcBef>
                <a:spcPts val="384"/>
              </a:spcBef>
              <a:buFont typeface="Symbol" panose="05050102010706020507" pitchFamily="18" charset="2"/>
              <a:buChar char="-"/>
            </a:pPr>
            <a:r>
              <a:rPr lang="de-DE" dirty="0" smtClean="0"/>
              <a:t>Vermittlung von Grundlagenwissen für alle Mitarbeiter</a:t>
            </a:r>
          </a:p>
          <a:p>
            <a:pPr marL="615950" lvl="3" indent="-285750">
              <a:spcBef>
                <a:spcPts val="384"/>
              </a:spcBef>
              <a:buFont typeface="Symbol" panose="05050102010706020507" pitchFamily="18" charset="2"/>
              <a:buChar char="-"/>
            </a:pPr>
            <a:r>
              <a:rPr lang="de-DE" dirty="0" smtClean="0"/>
              <a:t>Vermittlung von spezifischem Wissen für betroffene/verantwortliche Mitarbeiter</a:t>
            </a:r>
          </a:p>
          <a:p>
            <a:pPr marL="615950" lvl="3" indent="-285750">
              <a:spcBef>
                <a:spcPts val="384"/>
              </a:spcBef>
              <a:buFont typeface="Symbol" panose="05050102010706020507" pitchFamily="18" charset="2"/>
              <a:buChar char="-"/>
            </a:pPr>
            <a:r>
              <a:rPr lang="de-DE" dirty="0" smtClean="0"/>
              <a:t>Angebot verschiedener Schulungen für verschiedene Personengruppen und Fachabteilunge</a:t>
            </a:r>
          </a:p>
        </p:txBody>
      </p:sp>
      <p:sp>
        <p:nvSpPr>
          <p:cNvPr id="2" name="Date Placeholder 1"/>
          <p:cNvSpPr>
            <a:spLocks noGrp="1"/>
          </p:cNvSpPr>
          <p:nvPr>
            <p:ph type="dt" sz="half" idx="14"/>
          </p:nvPr>
        </p:nvSpPr>
        <p:spPr>
          <a:xfrm>
            <a:off x="251520" y="6669302"/>
            <a:ext cx="2790000" cy="126000"/>
          </a:xfrm>
        </p:spPr>
        <p:txBody>
          <a:bodyPr/>
          <a:lstStyle/>
          <a:p>
            <a:r>
              <a:rPr lang="de-DE" smtClean="0">
                <a:solidFill>
                  <a:srgbClr val="FFFFFF"/>
                </a:solidFill>
              </a:rPr>
              <a:t>www.ecovis.com</a:t>
            </a:r>
            <a:endParaRPr dirty="0">
              <a:solidFill>
                <a:srgbClr val="FFFFFF"/>
              </a:solidFill>
            </a:endParaRPr>
          </a:p>
        </p:txBody>
      </p:sp>
      <p:sp>
        <p:nvSpPr>
          <p:cNvPr id="6" name="Footer Placeholder 5"/>
          <p:cNvSpPr>
            <a:spLocks noGrp="1"/>
          </p:cNvSpPr>
          <p:nvPr>
            <p:ph type="ftr" sz="quarter" idx="15"/>
          </p:nvPr>
        </p:nvSpPr>
        <p:spPr>
          <a:xfrm>
            <a:off x="3275856" y="6669302"/>
            <a:ext cx="3312368" cy="144074"/>
          </a:xfrm>
        </p:spPr>
        <p:txBody>
          <a:bodyPr/>
          <a:lstStyle/>
          <a:p>
            <a:r>
              <a:rPr lang="de-DE" smtClean="0">
                <a:solidFill>
                  <a:srgbClr val="FFFFFF"/>
                </a:solidFill>
              </a:rPr>
              <a:t>Referentin: RA Marine Serebrjakova</a:t>
            </a:r>
            <a:endParaRPr dirty="0">
              <a:solidFill>
                <a:srgbClr val="FFFFFF"/>
              </a:solidFill>
            </a:endParaRPr>
          </a:p>
        </p:txBody>
      </p:sp>
      <p:sp>
        <p:nvSpPr>
          <p:cNvPr id="5" name="Foliennummernplatzhalter 4"/>
          <p:cNvSpPr>
            <a:spLocks noGrp="1"/>
          </p:cNvSpPr>
          <p:nvPr>
            <p:ph type="sldNum" sz="quarter" idx="16"/>
          </p:nvPr>
        </p:nvSpPr>
        <p:spPr>
          <a:xfrm>
            <a:off x="8662080" y="6653626"/>
            <a:ext cx="230400" cy="151200"/>
          </a:xfrm>
        </p:spPr>
        <p:txBody>
          <a:bodyPr/>
          <a:lstStyle/>
          <a:p>
            <a:fld id="{63FFF309-7B43-4697-A594-9877CC163A2D}" type="slidenum">
              <a:rPr>
                <a:solidFill>
                  <a:srgbClr val="FFFFFF"/>
                </a:solidFill>
              </a:rPr>
              <a:pPr/>
              <a:t>40</a:t>
            </a:fld>
            <a:endParaRPr dirty="0">
              <a:solidFill>
                <a:srgbClr val="FFFFFF"/>
              </a:solidFill>
            </a:endParaRPr>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76672"/>
            <a:ext cx="1728192" cy="1615151"/>
          </a:xfrm>
          <a:prstGeom prst="rect">
            <a:avLst/>
          </a:prstGeom>
        </p:spPr>
      </p:pic>
      <p:sp>
        <p:nvSpPr>
          <p:cNvPr id="9" name="Textfeld 8"/>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4. Was muss ich denn dann jetzt machen?</a:t>
            </a:r>
          </a:p>
        </p:txBody>
      </p:sp>
    </p:spTree>
    <p:extLst>
      <p:ext uri="{BB962C8B-B14F-4D97-AF65-F5344CB8AC3E}">
        <p14:creationId xmlns:p14="http://schemas.microsoft.com/office/powerpoint/2010/main" val="3168453161"/>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488832" cy="792088"/>
          </a:xfrm>
        </p:spPr>
        <p:txBody>
          <a:bodyPr/>
          <a:lstStyle/>
          <a:p>
            <a:r>
              <a:rPr lang="de-DE" sz="2800" dirty="0" smtClean="0"/>
              <a:t>2. Bestandsaufnahme und 3. Analyse</a:t>
            </a:r>
            <a:endParaRPr lang="de-DE" sz="2800" dirty="0"/>
          </a:p>
        </p:txBody>
      </p:sp>
      <p:sp>
        <p:nvSpPr>
          <p:cNvPr id="8" name="Text Placeholder 7"/>
          <p:cNvSpPr>
            <a:spLocks noGrp="1"/>
          </p:cNvSpPr>
          <p:nvPr>
            <p:ph type="body" sz="quarter" idx="13"/>
          </p:nvPr>
        </p:nvSpPr>
        <p:spPr>
          <a:xfrm>
            <a:off x="251520" y="1276000"/>
            <a:ext cx="8136904" cy="352800"/>
          </a:xfrm>
          <a:ln>
            <a:noFill/>
          </a:ln>
        </p:spPr>
        <p:txBody>
          <a:bodyPr/>
          <a:lstStyle/>
          <a:p>
            <a:pPr marL="0" lvl="3" indent="0">
              <a:buNone/>
            </a:pPr>
            <a:r>
              <a:rPr lang="de-DE" sz="1600" b="1" dirty="0" smtClean="0"/>
              <a:t>IST-Zustand aufnehmen</a:t>
            </a:r>
          </a:p>
          <a:p>
            <a:pPr marL="0" lvl="3" indent="0">
              <a:buNone/>
            </a:pPr>
            <a:endParaRPr lang="de-DE" sz="1600" b="1" dirty="0" smtClean="0"/>
          </a:p>
          <a:p>
            <a:pPr marL="360363" lvl="5" indent="-360363">
              <a:spcAft>
                <a:spcPts val="600"/>
              </a:spcAft>
              <a:buFont typeface="Arial" panose="020B0604020202020204" pitchFamily="34" charset="0"/>
              <a:buChar char="•"/>
            </a:pPr>
            <a:r>
              <a:rPr lang="de-DE" sz="1600" dirty="0" smtClean="0">
                <a:solidFill>
                  <a:schemeClr val="accent1">
                    <a:lumMod val="50000"/>
                  </a:schemeClr>
                </a:solidFill>
              </a:rPr>
              <a:t>Ist </a:t>
            </a:r>
            <a:r>
              <a:rPr lang="de-DE" sz="1600" dirty="0">
                <a:solidFill>
                  <a:schemeClr val="accent1">
                    <a:lumMod val="50000"/>
                  </a:schemeClr>
                </a:solidFill>
              </a:rPr>
              <a:t>eine </a:t>
            </a:r>
            <a:r>
              <a:rPr lang="de-DE" sz="1600" dirty="0">
                <a:solidFill>
                  <a:srgbClr val="C00000"/>
                </a:solidFill>
              </a:rPr>
              <a:t>DS-Dokumentation </a:t>
            </a:r>
            <a:r>
              <a:rPr lang="de-DE" sz="1600" dirty="0" smtClean="0">
                <a:solidFill>
                  <a:schemeClr val="accent1">
                    <a:lumMod val="50000"/>
                  </a:schemeClr>
                </a:solidFill>
              </a:rPr>
              <a:t>vorhanden?</a:t>
            </a:r>
          </a:p>
          <a:p>
            <a:pPr marL="728663" lvl="5" indent="-360363">
              <a:buFont typeface="Symbol" panose="05050102010706020507" pitchFamily="18" charset="2"/>
              <a:buChar char="-"/>
            </a:pPr>
            <a:r>
              <a:rPr lang="de-DE" dirty="0" smtClean="0">
                <a:solidFill>
                  <a:schemeClr val="accent1">
                    <a:lumMod val="50000"/>
                  </a:schemeClr>
                </a:solidFill>
              </a:rPr>
              <a:t>Verfahrensverzeichnis</a:t>
            </a:r>
          </a:p>
          <a:p>
            <a:pPr marL="728663" lvl="5" indent="-360363">
              <a:buFont typeface="Symbol" panose="05050102010706020507" pitchFamily="18" charset="2"/>
              <a:buChar char="-"/>
            </a:pPr>
            <a:r>
              <a:rPr lang="de-DE" dirty="0" smtClean="0">
                <a:solidFill>
                  <a:schemeClr val="accent1">
                    <a:lumMod val="50000"/>
                  </a:schemeClr>
                </a:solidFill>
              </a:rPr>
              <a:t>Vorabkontrollen</a:t>
            </a:r>
          </a:p>
          <a:p>
            <a:pPr marL="728663" lvl="5" indent="-360363">
              <a:buFont typeface="Symbol" panose="05050102010706020507" pitchFamily="18" charset="2"/>
              <a:buChar char="-"/>
            </a:pPr>
            <a:r>
              <a:rPr lang="de-DE" dirty="0" smtClean="0">
                <a:solidFill>
                  <a:schemeClr val="accent1">
                    <a:lumMod val="50000"/>
                  </a:schemeClr>
                </a:solidFill>
              </a:rPr>
              <a:t>Datenschutzkonzept</a:t>
            </a:r>
          </a:p>
          <a:p>
            <a:pPr marL="728663" lvl="5" indent="-360363">
              <a:buFont typeface="Symbol" panose="05050102010706020507" pitchFamily="18" charset="2"/>
              <a:buChar char="-"/>
            </a:pPr>
            <a:r>
              <a:rPr lang="de-DE" dirty="0" smtClean="0">
                <a:solidFill>
                  <a:schemeClr val="accent1">
                    <a:lumMod val="50000"/>
                  </a:schemeClr>
                </a:solidFill>
              </a:rPr>
              <a:t>IT-Sicherheitskonzept</a:t>
            </a:r>
          </a:p>
          <a:p>
            <a:pPr marL="728663" lvl="5" indent="-360363">
              <a:spcAft>
                <a:spcPts val="600"/>
              </a:spcAft>
              <a:buFont typeface="Symbol" panose="05050102010706020507" pitchFamily="18" charset="2"/>
              <a:buChar char="-"/>
            </a:pPr>
            <a:r>
              <a:rPr lang="de-DE" dirty="0" smtClean="0">
                <a:solidFill>
                  <a:schemeClr val="accent1">
                    <a:lumMod val="50000"/>
                  </a:schemeClr>
                </a:solidFill>
              </a:rPr>
              <a:t>Arbeits-/Prozessanweisungen</a:t>
            </a:r>
            <a:endParaRPr lang="de-DE" sz="1100" dirty="0">
              <a:solidFill>
                <a:schemeClr val="accent4"/>
              </a:solidFill>
            </a:endParaRPr>
          </a:p>
          <a:p>
            <a:pPr marL="360363" lvl="5" indent="-360363">
              <a:lnSpc>
                <a:spcPct val="150000"/>
              </a:lnSpc>
              <a:buFont typeface="Arial" panose="020B0604020202020204" pitchFamily="34" charset="0"/>
              <a:buChar char="•"/>
            </a:pPr>
            <a:r>
              <a:rPr lang="de-DE" sz="1600" dirty="0">
                <a:solidFill>
                  <a:schemeClr val="accent1">
                    <a:lumMod val="50000"/>
                  </a:schemeClr>
                </a:solidFill>
              </a:rPr>
              <a:t>Datenschutzorganisation </a:t>
            </a:r>
            <a:r>
              <a:rPr lang="de-DE" sz="1600" dirty="0" smtClean="0">
                <a:solidFill>
                  <a:schemeClr val="accent1">
                    <a:lumMod val="50000"/>
                  </a:schemeClr>
                </a:solidFill>
              </a:rPr>
              <a:t>vorhanden?</a:t>
            </a:r>
          </a:p>
          <a:p>
            <a:pPr marL="728663" lvl="5" indent="-360363">
              <a:buFont typeface="Symbol" panose="05050102010706020507" pitchFamily="18" charset="2"/>
              <a:buChar char="-"/>
            </a:pPr>
            <a:r>
              <a:rPr lang="de-DE" dirty="0" smtClean="0">
                <a:solidFill>
                  <a:srgbClr val="C00000"/>
                </a:solidFill>
              </a:rPr>
              <a:t>Technische Maßnahmen</a:t>
            </a:r>
          </a:p>
          <a:p>
            <a:pPr marL="728663" lvl="5" indent="-360363">
              <a:spcAft>
                <a:spcPts val="600"/>
              </a:spcAft>
              <a:buFont typeface="Symbol" panose="05050102010706020507" pitchFamily="18" charset="2"/>
              <a:buChar char="-"/>
            </a:pPr>
            <a:r>
              <a:rPr lang="de-DE" dirty="0" smtClean="0">
                <a:solidFill>
                  <a:srgbClr val="C00000"/>
                </a:solidFill>
              </a:rPr>
              <a:t>organisatorische Maßnahmen</a:t>
            </a:r>
            <a:endParaRPr lang="de-DE" sz="1100" dirty="0">
              <a:solidFill>
                <a:schemeClr val="accent4"/>
              </a:solidFill>
            </a:endParaRPr>
          </a:p>
          <a:p>
            <a:pPr marL="360363" lvl="5" indent="-360363">
              <a:spcAft>
                <a:spcPts val="600"/>
              </a:spcAft>
              <a:buFont typeface="Arial" panose="020B0604020202020204" pitchFamily="34" charset="0"/>
              <a:buChar char="•"/>
            </a:pPr>
            <a:r>
              <a:rPr lang="de-DE" sz="1600" dirty="0">
                <a:solidFill>
                  <a:schemeClr val="accent1">
                    <a:lumMod val="50000"/>
                  </a:schemeClr>
                </a:solidFill>
              </a:rPr>
              <a:t>Welche</a:t>
            </a:r>
            <a:r>
              <a:rPr lang="de-DE" sz="1600" dirty="0">
                <a:solidFill>
                  <a:schemeClr val="accent4"/>
                </a:solidFill>
              </a:rPr>
              <a:t> </a:t>
            </a:r>
            <a:r>
              <a:rPr lang="de-DE" sz="1600" dirty="0">
                <a:solidFill>
                  <a:srgbClr val="C00000"/>
                </a:solidFill>
              </a:rPr>
              <a:t>Dienstleister</a:t>
            </a:r>
            <a:r>
              <a:rPr lang="de-DE" sz="1600" dirty="0">
                <a:solidFill>
                  <a:schemeClr val="accent4"/>
                </a:solidFill>
              </a:rPr>
              <a:t> </a:t>
            </a:r>
            <a:r>
              <a:rPr lang="de-DE" sz="1600" dirty="0">
                <a:solidFill>
                  <a:schemeClr val="accent1">
                    <a:lumMod val="50000"/>
                  </a:schemeClr>
                </a:solidFill>
              </a:rPr>
              <a:t>werden genutzt? Sind darunter Auftrags(</a:t>
            </a:r>
            <a:r>
              <a:rPr lang="de-DE" sz="1600" dirty="0" err="1">
                <a:solidFill>
                  <a:schemeClr val="accent1">
                    <a:lumMod val="50000"/>
                  </a:schemeClr>
                </a:solidFill>
              </a:rPr>
              <a:t>daten</a:t>
            </a:r>
            <a:r>
              <a:rPr lang="de-DE" sz="1600" dirty="0">
                <a:solidFill>
                  <a:schemeClr val="accent1">
                    <a:lumMod val="50000"/>
                  </a:schemeClr>
                </a:solidFill>
              </a:rPr>
              <a:t>)</a:t>
            </a:r>
            <a:r>
              <a:rPr lang="de-DE" sz="1600" dirty="0" err="1">
                <a:solidFill>
                  <a:schemeClr val="accent1">
                    <a:lumMod val="50000"/>
                  </a:schemeClr>
                </a:solidFill>
              </a:rPr>
              <a:t>verarbeiter</a:t>
            </a:r>
            <a:r>
              <a:rPr lang="de-DE" sz="1600" dirty="0" smtClean="0">
                <a:solidFill>
                  <a:schemeClr val="accent1">
                    <a:lumMod val="50000"/>
                  </a:schemeClr>
                </a:solidFill>
              </a:rPr>
              <a:t>?</a:t>
            </a:r>
            <a:endParaRPr lang="de-DE" sz="1100" dirty="0">
              <a:solidFill>
                <a:schemeClr val="accent1">
                  <a:lumMod val="50000"/>
                </a:schemeClr>
              </a:solidFill>
            </a:endParaRPr>
          </a:p>
          <a:p>
            <a:pPr marL="360363" lvl="5" indent="-360363">
              <a:spcAft>
                <a:spcPts val="600"/>
              </a:spcAft>
              <a:buFont typeface="Arial" panose="020B0604020202020204" pitchFamily="34" charset="0"/>
              <a:buChar char="•"/>
            </a:pPr>
            <a:r>
              <a:rPr lang="de-DE" sz="1600" dirty="0">
                <a:solidFill>
                  <a:schemeClr val="accent1">
                    <a:lumMod val="50000"/>
                  </a:schemeClr>
                </a:solidFill>
              </a:rPr>
              <a:t>Gibt es eine Betriebsvereinbarung mit Regelungen zum </a:t>
            </a:r>
            <a:r>
              <a:rPr lang="de-DE" sz="1600" dirty="0" smtClean="0">
                <a:solidFill>
                  <a:srgbClr val="C00000"/>
                </a:solidFill>
              </a:rPr>
              <a:t>Arbeitnehmerdatenschutz</a:t>
            </a:r>
            <a:r>
              <a:rPr lang="de-DE" sz="1600" dirty="0" smtClean="0">
                <a:solidFill>
                  <a:schemeClr val="accent4"/>
                </a:solidFill>
              </a:rPr>
              <a:t>?</a:t>
            </a:r>
            <a:endParaRPr lang="de-DE" sz="1100" dirty="0" smtClean="0">
              <a:solidFill>
                <a:schemeClr val="accent4"/>
              </a:solidFill>
            </a:endParaRPr>
          </a:p>
          <a:p>
            <a:pPr marL="360363" lvl="5" indent="-360363">
              <a:buFont typeface="Arial" panose="020B0604020202020204" pitchFamily="34" charset="0"/>
              <a:buChar char="•"/>
            </a:pPr>
            <a:r>
              <a:rPr lang="de-DE" sz="1600" dirty="0" smtClean="0">
                <a:solidFill>
                  <a:schemeClr val="accent1">
                    <a:lumMod val="50000"/>
                  </a:schemeClr>
                </a:solidFill>
              </a:rPr>
              <a:t>Welche</a:t>
            </a:r>
            <a:r>
              <a:rPr lang="de-DE" sz="1600" dirty="0" smtClean="0"/>
              <a:t> </a:t>
            </a:r>
            <a:r>
              <a:rPr lang="de-DE" sz="1600" dirty="0">
                <a:solidFill>
                  <a:srgbClr val="C00000"/>
                </a:solidFill>
              </a:rPr>
              <a:t>Rechtsgrundlagen</a:t>
            </a:r>
            <a:r>
              <a:rPr lang="de-DE" sz="1600" dirty="0"/>
              <a:t> </a:t>
            </a:r>
            <a:r>
              <a:rPr lang="de-DE" sz="1600" dirty="0">
                <a:solidFill>
                  <a:schemeClr val="accent1">
                    <a:lumMod val="50000"/>
                  </a:schemeClr>
                </a:solidFill>
              </a:rPr>
              <a:t>sind einschlägig?</a:t>
            </a:r>
          </a:p>
          <a:p>
            <a:pPr marL="0" lvl="3" indent="0">
              <a:buNone/>
            </a:pPr>
            <a:endParaRPr lang="de-DE" sz="1600" b="1" dirty="0"/>
          </a:p>
          <a:p>
            <a:pPr lvl="5" indent="0">
              <a:buNone/>
            </a:pPr>
            <a:endParaRPr lang="de-DE" sz="1600" dirty="0" smtClean="0"/>
          </a:p>
          <a:p>
            <a:pPr lvl="5" indent="0">
              <a:buNone/>
            </a:pPr>
            <a:endParaRPr lang="de-DE" sz="1600" dirty="0" smtClean="0"/>
          </a:p>
          <a:p>
            <a:pPr marL="1163637" lvl="5" indent="0">
              <a:buNone/>
            </a:pPr>
            <a:endParaRPr lang="de-DE" sz="1600" dirty="0">
              <a:solidFill>
                <a:schemeClr val="accent4"/>
              </a:solidFill>
            </a:endParaRPr>
          </a:p>
        </p:txBody>
      </p:sp>
      <p:sp>
        <p:nvSpPr>
          <p:cNvPr id="2" name="Date Placeholder 1"/>
          <p:cNvSpPr>
            <a:spLocks noGrp="1"/>
          </p:cNvSpPr>
          <p:nvPr>
            <p:ph type="dt" sz="half" idx="14"/>
          </p:nvPr>
        </p:nvSpPr>
        <p:spPr>
          <a:xfrm>
            <a:off x="251520" y="6669302"/>
            <a:ext cx="2790000" cy="126000"/>
          </a:xfrm>
        </p:spPr>
        <p:txBody>
          <a:bodyPr/>
          <a:lstStyle/>
          <a:p>
            <a:r>
              <a:rPr lang="de-DE" smtClean="0">
                <a:solidFill>
                  <a:srgbClr val="FFFFFF"/>
                </a:solidFill>
              </a:rPr>
              <a:t>www.ecovis.com</a:t>
            </a:r>
            <a:endParaRPr dirty="0">
              <a:solidFill>
                <a:srgbClr val="FFFFFF"/>
              </a:solidFill>
            </a:endParaRPr>
          </a:p>
        </p:txBody>
      </p:sp>
      <p:sp>
        <p:nvSpPr>
          <p:cNvPr id="6" name="Footer Placeholder 5"/>
          <p:cNvSpPr>
            <a:spLocks noGrp="1"/>
          </p:cNvSpPr>
          <p:nvPr>
            <p:ph type="ftr" sz="quarter" idx="15"/>
          </p:nvPr>
        </p:nvSpPr>
        <p:spPr>
          <a:xfrm>
            <a:off x="3275856" y="6669302"/>
            <a:ext cx="3312368" cy="144074"/>
          </a:xfrm>
        </p:spPr>
        <p:txBody>
          <a:bodyPr/>
          <a:lstStyle/>
          <a:p>
            <a:r>
              <a:rPr lang="de-DE" smtClean="0">
                <a:solidFill>
                  <a:srgbClr val="FFFFFF"/>
                </a:solidFill>
              </a:rPr>
              <a:t>Referentin: RA Marine Serebrjakova</a:t>
            </a:r>
            <a:endParaRPr dirty="0">
              <a:solidFill>
                <a:srgbClr val="FFFFFF"/>
              </a:solidFill>
            </a:endParaRPr>
          </a:p>
        </p:txBody>
      </p:sp>
      <p:sp>
        <p:nvSpPr>
          <p:cNvPr id="5" name="Foliennummernplatzhalter 4"/>
          <p:cNvSpPr>
            <a:spLocks noGrp="1"/>
          </p:cNvSpPr>
          <p:nvPr>
            <p:ph type="sldNum" sz="quarter" idx="16"/>
          </p:nvPr>
        </p:nvSpPr>
        <p:spPr>
          <a:xfrm>
            <a:off x="8662080" y="6653626"/>
            <a:ext cx="230400" cy="151200"/>
          </a:xfrm>
        </p:spPr>
        <p:txBody>
          <a:bodyPr/>
          <a:lstStyle/>
          <a:p>
            <a:fld id="{63FFF309-7B43-4697-A594-9877CC163A2D}" type="slidenum">
              <a:rPr>
                <a:solidFill>
                  <a:srgbClr val="FFFFFF"/>
                </a:solidFill>
              </a:rPr>
              <a:pPr/>
              <a:t>41</a:t>
            </a:fld>
            <a:endParaRPr dirty="0">
              <a:solidFill>
                <a:srgbClr val="FFFFFF"/>
              </a:solidFill>
            </a:endParaRPr>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76672"/>
            <a:ext cx="1728192" cy="1615151"/>
          </a:xfrm>
          <a:prstGeom prst="rect">
            <a:avLst/>
          </a:prstGeom>
        </p:spPr>
      </p:pic>
      <p:sp>
        <p:nvSpPr>
          <p:cNvPr id="9" name="Textfeld 8"/>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4. Was muss ich denn dann jetzt machen?</a:t>
            </a:r>
          </a:p>
        </p:txBody>
      </p:sp>
    </p:spTree>
    <p:extLst>
      <p:ext uri="{BB962C8B-B14F-4D97-AF65-F5344CB8AC3E}">
        <p14:creationId xmlns:p14="http://schemas.microsoft.com/office/powerpoint/2010/main" val="4034436960"/>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488832" cy="792088"/>
          </a:xfrm>
        </p:spPr>
        <p:txBody>
          <a:bodyPr/>
          <a:lstStyle/>
          <a:p>
            <a:r>
              <a:rPr lang="de-DE" sz="2800" dirty="0" smtClean="0"/>
              <a:t>4. Bewertung</a:t>
            </a:r>
            <a:endParaRPr lang="de-DE" sz="2800" dirty="0"/>
          </a:p>
        </p:txBody>
      </p:sp>
      <p:sp>
        <p:nvSpPr>
          <p:cNvPr id="8" name="Text Placeholder 7"/>
          <p:cNvSpPr>
            <a:spLocks noGrp="1"/>
          </p:cNvSpPr>
          <p:nvPr>
            <p:ph type="body" sz="quarter" idx="13"/>
          </p:nvPr>
        </p:nvSpPr>
        <p:spPr>
          <a:xfrm>
            <a:off x="251520" y="1276000"/>
            <a:ext cx="8352928" cy="352800"/>
          </a:xfrm>
          <a:ln>
            <a:noFill/>
          </a:ln>
        </p:spPr>
        <p:txBody>
          <a:bodyPr/>
          <a:lstStyle/>
          <a:p>
            <a:pPr marL="0" lvl="3" indent="0">
              <a:buNone/>
            </a:pPr>
            <a:r>
              <a:rPr lang="de-DE" sz="1600" b="1" dirty="0" smtClean="0"/>
              <a:t>Handlungsbedarf feststellen</a:t>
            </a:r>
          </a:p>
          <a:p>
            <a:pPr marL="0" lvl="3" indent="0">
              <a:buNone/>
            </a:pPr>
            <a:endParaRPr lang="de-DE" sz="1600" b="1" dirty="0" smtClean="0"/>
          </a:p>
          <a:p>
            <a:pPr marL="360363" lvl="5" indent="-360363">
              <a:buFont typeface="Arial" panose="020B0604020202020204" pitchFamily="34" charset="0"/>
              <a:buChar char="•"/>
            </a:pPr>
            <a:r>
              <a:rPr lang="de-DE" sz="1600" dirty="0" smtClean="0">
                <a:solidFill>
                  <a:schemeClr val="tx2"/>
                </a:solidFill>
              </a:rPr>
              <a:t>Rechtmäßigkeit der Datenverarbeitung </a:t>
            </a:r>
            <a:r>
              <a:rPr lang="de-DE" sz="1600" dirty="0" smtClean="0">
                <a:solidFill>
                  <a:schemeClr val="accent4"/>
                </a:solidFill>
              </a:rPr>
              <a:t>nach DSGVO prüfen</a:t>
            </a:r>
          </a:p>
          <a:p>
            <a:pPr marL="355600" lvl="5" indent="0">
              <a:spcBef>
                <a:spcPts val="0"/>
              </a:spcBef>
              <a:spcAft>
                <a:spcPts val="600"/>
              </a:spcAft>
              <a:buNone/>
            </a:pPr>
            <a:r>
              <a:rPr lang="de-DE" sz="1600" dirty="0" smtClean="0">
                <a:solidFill>
                  <a:schemeClr val="accent4"/>
                </a:solidFill>
              </a:rPr>
              <a:t>(Bewertung der Datenschutzkonformität)</a:t>
            </a:r>
          </a:p>
          <a:p>
            <a:pPr marL="360363" lvl="5" indent="-360363">
              <a:spcAft>
                <a:spcPts val="600"/>
              </a:spcAft>
              <a:buFont typeface="Arial" panose="020B0604020202020204" pitchFamily="34" charset="0"/>
              <a:buChar char="•"/>
            </a:pPr>
            <a:r>
              <a:rPr lang="de-DE" sz="1600" dirty="0" smtClean="0">
                <a:solidFill>
                  <a:schemeClr val="accent4"/>
                </a:solidFill>
              </a:rPr>
              <a:t>Gesonderte Prüfung, ob zulässigerweise </a:t>
            </a:r>
            <a:r>
              <a:rPr lang="de-DE" sz="1600" dirty="0" err="1" smtClean="0">
                <a:solidFill>
                  <a:schemeClr val="accent4"/>
                </a:solidFill>
              </a:rPr>
              <a:t>Minderjährigendaten</a:t>
            </a:r>
            <a:r>
              <a:rPr lang="de-DE" sz="1600" dirty="0" smtClean="0">
                <a:solidFill>
                  <a:schemeClr val="accent4"/>
                </a:solidFill>
              </a:rPr>
              <a:t> verarbeitet werden</a:t>
            </a:r>
          </a:p>
          <a:p>
            <a:pPr marL="360363" lvl="5" indent="-360363">
              <a:spcAft>
                <a:spcPts val="600"/>
              </a:spcAft>
              <a:buFont typeface="Arial" panose="020B0604020202020204" pitchFamily="34" charset="0"/>
              <a:buChar char="•"/>
            </a:pPr>
            <a:r>
              <a:rPr lang="de-DE" sz="1600" dirty="0" smtClean="0">
                <a:solidFill>
                  <a:schemeClr val="accent4"/>
                </a:solidFill>
              </a:rPr>
              <a:t>Prüfung aller Verträge mit Dienstleistern, die personenbezogene Daten verarbeiten (</a:t>
            </a:r>
            <a:r>
              <a:rPr lang="de-DE" sz="1600" dirty="0" smtClean="0">
                <a:solidFill>
                  <a:schemeClr val="tx2"/>
                </a:solidFill>
              </a:rPr>
              <a:t>Auftragsverarbeitung</a:t>
            </a:r>
            <a:r>
              <a:rPr lang="de-DE" sz="1600" dirty="0" smtClean="0">
                <a:solidFill>
                  <a:schemeClr val="accent4"/>
                </a:solidFill>
              </a:rPr>
              <a:t>)</a:t>
            </a:r>
          </a:p>
          <a:p>
            <a:pPr marL="360363" lvl="5" indent="-360363">
              <a:spcAft>
                <a:spcPts val="600"/>
              </a:spcAft>
              <a:buFont typeface="Arial" panose="020B0604020202020204" pitchFamily="34" charset="0"/>
              <a:buChar char="•"/>
            </a:pPr>
            <a:r>
              <a:rPr lang="de-DE" sz="1600" dirty="0" smtClean="0">
                <a:solidFill>
                  <a:schemeClr val="accent4"/>
                </a:solidFill>
              </a:rPr>
              <a:t>Prüfung des Datenverarbeitungsprozesses auf</a:t>
            </a:r>
          </a:p>
          <a:p>
            <a:pPr marL="728663" lvl="5" indent="-360363">
              <a:buFont typeface="Symbol" panose="05050102010706020507" pitchFamily="18" charset="2"/>
              <a:buChar char="-"/>
            </a:pPr>
            <a:r>
              <a:rPr lang="de-DE" dirty="0" smtClean="0">
                <a:solidFill>
                  <a:schemeClr val="accent4"/>
                </a:solidFill>
              </a:rPr>
              <a:t>Datenschutz durch Technikgestaltung</a:t>
            </a:r>
          </a:p>
          <a:p>
            <a:pPr marL="728663" lvl="5" indent="-360363">
              <a:buFont typeface="Symbol" panose="05050102010706020507" pitchFamily="18" charset="2"/>
              <a:buChar char="-"/>
            </a:pPr>
            <a:r>
              <a:rPr lang="de-DE" dirty="0" smtClean="0">
                <a:solidFill>
                  <a:schemeClr val="accent4"/>
                </a:solidFill>
              </a:rPr>
              <a:t>Datenschutz durch Voreinstellungen</a:t>
            </a:r>
          </a:p>
          <a:p>
            <a:pPr marL="728663" lvl="5" indent="-360363">
              <a:spcAft>
                <a:spcPts val="600"/>
              </a:spcAft>
              <a:buFont typeface="Symbol" panose="05050102010706020507" pitchFamily="18" charset="2"/>
              <a:buChar char="-"/>
            </a:pPr>
            <a:r>
              <a:rPr lang="de-DE" dirty="0" smtClean="0">
                <a:solidFill>
                  <a:schemeClr val="accent4"/>
                </a:solidFill>
              </a:rPr>
              <a:t>Notwendigkeit einer </a:t>
            </a:r>
            <a:r>
              <a:rPr lang="de-DE" dirty="0" smtClean="0">
                <a:solidFill>
                  <a:schemeClr val="tx2"/>
                </a:solidFill>
              </a:rPr>
              <a:t>Datenschutz-Folgenabschätzun</a:t>
            </a:r>
            <a:r>
              <a:rPr lang="de-DE" dirty="0" smtClean="0">
                <a:solidFill>
                  <a:schemeClr val="accent4"/>
                </a:solidFill>
              </a:rPr>
              <a:t>g (Art. 35 DSGVO)</a:t>
            </a:r>
            <a:endParaRPr lang="de-DE" sz="1600" dirty="0" smtClean="0">
              <a:solidFill>
                <a:schemeClr val="accent4"/>
              </a:solidFill>
            </a:endParaRPr>
          </a:p>
          <a:p>
            <a:pPr marL="360363" lvl="5" indent="-360363">
              <a:buFont typeface="Arial" panose="020B0604020202020204" pitchFamily="34" charset="0"/>
              <a:buChar char="•"/>
            </a:pPr>
            <a:endParaRPr lang="de-DE" sz="1600" dirty="0">
              <a:solidFill>
                <a:schemeClr val="accent4"/>
              </a:solidFill>
            </a:endParaRPr>
          </a:p>
          <a:p>
            <a:pPr marL="0" lvl="3" indent="0">
              <a:buNone/>
            </a:pPr>
            <a:endParaRPr lang="de-DE" sz="1600" b="1" dirty="0"/>
          </a:p>
          <a:p>
            <a:pPr lvl="5" indent="0">
              <a:buNone/>
            </a:pPr>
            <a:endParaRPr lang="de-DE" sz="1600" dirty="0" smtClean="0"/>
          </a:p>
          <a:p>
            <a:pPr lvl="5" indent="0">
              <a:buNone/>
            </a:pPr>
            <a:endParaRPr lang="de-DE" sz="1600" dirty="0" smtClean="0"/>
          </a:p>
          <a:p>
            <a:pPr marL="1163637" lvl="5" indent="0">
              <a:buNone/>
            </a:pPr>
            <a:endParaRPr lang="de-DE" sz="1600" dirty="0">
              <a:solidFill>
                <a:schemeClr val="accent4"/>
              </a:solidFill>
            </a:endParaRPr>
          </a:p>
        </p:txBody>
      </p:sp>
      <p:sp>
        <p:nvSpPr>
          <p:cNvPr id="2" name="Date Placeholder 1"/>
          <p:cNvSpPr>
            <a:spLocks noGrp="1"/>
          </p:cNvSpPr>
          <p:nvPr>
            <p:ph type="dt" sz="half" idx="14"/>
          </p:nvPr>
        </p:nvSpPr>
        <p:spPr>
          <a:xfrm>
            <a:off x="251520" y="6669302"/>
            <a:ext cx="2790000" cy="126000"/>
          </a:xfrm>
        </p:spPr>
        <p:txBody>
          <a:bodyPr/>
          <a:lstStyle/>
          <a:p>
            <a:r>
              <a:rPr lang="de-DE" smtClean="0">
                <a:solidFill>
                  <a:srgbClr val="FFFFFF"/>
                </a:solidFill>
              </a:rPr>
              <a:t>www.ecovis.com</a:t>
            </a:r>
            <a:endParaRPr dirty="0">
              <a:solidFill>
                <a:srgbClr val="FFFFFF"/>
              </a:solidFill>
            </a:endParaRPr>
          </a:p>
        </p:txBody>
      </p:sp>
      <p:sp>
        <p:nvSpPr>
          <p:cNvPr id="6" name="Footer Placeholder 5"/>
          <p:cNvSpPr>
            <a:spLocks noGrp="1"/>
          </p:cNvSpPr>
          <p:nvPr>
            <p:ph type="ftr" sz="quarter" idx="15"/>
          </p:nvPr>
        </p:nvSpPr>
        <p:spPr>
          <a:xfrm>
            <a:off x="3275856" y="6669302"/>
            <a:ext cx="3312368" cy="144074"/>
          </a:xfrm>
        </p:spPr>
        <p:txBody>
          <a:bodyPr/>
          <a:lstStyle/>
          <a:p>
            <a:r>
              <a:rPr lang="de-DE" smtClean="0">
                <a:solidFill>
                  <a:srgbClr val="FFFFFF"/>
                </a:solidFill>
              </a:rPr>
              <a:t>Referentin: RA Marine Serebrjakova</a:t>
            </a:r>
            <a:endParaRPr dirty="0">
              <a:solidFill>
                <a:srgbClr val="FFFFFF"/>
              </a:solidFill>
            </a:endParaRPr>
          </a:p>
        </p:txBody>
      </p:sp>
      <p:sp>
        <p:nvSpPr>
          <p:cNvPr id="5" name="Foliennummernplatzhalter 4"/>
          <p:cNvSpPr>
            <a:spLocks noGrp="1"/>
          </p:cNvSpPr>
          <p:nvPr>
            <p:ph type="sldNum" sz="quarter" idx="16"/>
          </p:nvPr>
        </p:nvSpPr>
        <p:spPr>
          <a:xfrm>
            <a:off x="8662080" y="6653626"/>
            <a:ext cx="230400" cy="151200"/>
          </a:xfrm>
        </p:spPr>
        <p:txBody>
          <a:bodyPr/>
          <a:lstStyle/>
          <a:p>
            <a:fld id="{63FFF309-7B43-4697-A594-9877CC163A2D}" type="slidenum">
              <a:rPr>
                <a:solidFill>
                  <a:srgbClr val="FFFFFF"/>
                </a:solidFill>
              </a:rPr>
              <a:pPr/>
              <a:t>42</a:t>
            </a:fld>
            <a:endParaRPr dirty="0">
              <a:solidFill>
                <a:srgbClr val="FFFFFF"/>
              </a:solidFill>
            </a:endParaRPr>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76672"/>
            <a:ext cx="1728192" cy="1615151"/>
          </a:xfrm>
          <a:prstGeom prst="rect">
            <a:avLst/>
          </a:prstGeom>
        </p:spPr>
      </p:pic>
      <p:sp>
        <p:nvSpPr>
          <p:cNvPr id="9" name="Textfeld 8"/>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4. Was muss ich denn dann jetzt machen?</a:t>
            </a:r>
          </a:p>
        </p:txBody>
      </p:sp>
    </p:spTree>
    <p:extLst>
      <p:ext uri="{BB962C8B-B14F-4D97-AF65-F5344CB8AC3E}">
        <p14:creationId xmlns:p14="http://schemas.microsoft.com/office/powerpoint/2010/main" val="2500808781"/>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488832" cy="792088"/>
          </a:xfrm>
        </p:spPr>
        <p:txBody>
          <a:bodyPr/>
          <a:lstStyle/>
          <a:p>
            <a:r>
              <a:rPr lang="de-DE" sz="2800" dirty="0" smtClean="0"/>
              <a:t>4. Bewertung</a:t>
            </a:r>
            <a:endParaRPr lang="de-DE" sz="2800" dirty="0"/>
          </a:p>
        </p:txBody>
      </p:sp>
      <p:sp>
        <p:nvSpPr>
          <p:cNvPr id="8" name="Text Placeholder 7"/>
          <p:cNvSpPr>
            <a:spLocks noGrp="1"/>
          </p:cNvSpPr>
          <p:nvPr>
            <p:ph type="body" sz="quarter" idx="13"/>
          </p:nvPr>
        </p:nvSpPr>
        <p:spPr>
          <a:xfrm>
            <a:off x="251520" y="1276000"/>
            <a:ext cx="8352928" cy="352800"/>
          </a:xfrm>
          <a:ln>
            <a:noFill/>
          </a:ln>
        </p:spPr>
        <p:txBody>
          <a:bodyPr/>
          <a:lstStyle/>
          <a:p>
            <a:pPr marL="0" lvl="3" indent="0">
              <a:buNone/>
            </a:pPr>
            <a:r>
              <a:rPr lang="de-DE" sz="1600" b="1" dirty="0" smtClean="0"/>
              <a:t>Handlungsbedarf feststellen</a:t>
            </a:r>
          </a:p>
          <a:p>
            <a:pPr marL="0" lvl="3" indent="0">
              <a:buNone/>
            </a:pPr>
            <a:endParaRPr lang="de-DE" sz="1600" b="1" dirty="0" smtClean="0"/>
          </a:p>
          <a:p>
            <a:pPr marL="360363" lvl="5" indent="-360363">
              <a:buFont typeface="Arial" panose="020B0604020202020204" pitchFamily="34" charset="0"/>
              <a:buChar char="•"/>
            </a:pPr>
            <a:r>
              <a:rPr lang="de-DE" sz="1600" dirty="0" smtClean="0">
                <a:solidFill>
                  <a:schemeClr val="accent4"/>
                </a:solidFill>
              </a:rPr>
              <a:t>Einrichtung einer Datenschutzfolgenabschätzung für betroffene</a:t>
            </a:r>
          </a:p>
          <a:p>
            <a:pPr marL="355600" lvl="5" indent="0">
              <a:spcBef>
                <a:spcPts val="0"/>
              </a:spcBef>
              <a:spcAft>
                <a:spcPts val="600"/>
              </a:spcAft>
              <a:buNone/>
            </a:pPr>
            <a:r>
              <a:rPr lang="de-DE" sz="1600" dirty="0" smtClean="0">
                <a:solidFill>
                  <a:schemeClr val="accent4"/>
                </a:solidFill>
              </a:rPr>
              <a:t>DV-Prozesse (</a:t>
            </a:r>
            <a:r>
              <a:rPr lang="de-DE" sz="1600" dirty="0" smtClean="0">
                <a:solidFill>
                  <a:schemeClr val="tx2"/>
                </a:solidFill>
              </a:rPr>
              <a:t>Datenschutzrisikobewertung</a:t>
            </a:r>
            <a:r>
              <a:rPr lang="de-DE" sz="1600" dirty="0" smtClean="0">
                <a:solidFill>
                  <a:schemeClr val="accent4"/>
                </a:solidFill>
              </a:rPr>
              <a:t>)</a:t>
            </a:r>
          </a:p>
          <a:p>
            <a:pPr marL="360363" lvl="5" indent="-360363">
              <a:spcAft>
                <a:spcPts val="600"/>
              </a:spcAft>
              <a:buFont typeface="Arial" panose="020B0604020202020204" pitchFamily="34" charset="0"/>
              <a:buChar char="•"/>
            </a:pPr>
            <a:r>
              <a:rPr lang="de-DE" sz="1600" dirty="0" smtClean="0">
                <a:solidFill>
                  <a:schemeClr val="accent4"/>
                </a:solidFill>
              </a:rPr>
              <a:t>Festlegung von Prozessen / Verfahren zur </a:t>
            </a:r>
            <a:r>
              <a:rPr lang="de-DE" sz="1600" dirty="0" smtClean="0">
                <a:solidFill>
                  <a:schemeClr val="tx2"/>
                </a:solidFill>
              </a:rPr>
              <a:t>Abstimmung</a:t>
            </a:r>
            <a:r>
              <a:rPr lang="de-DE" sz="1600" dirty="0" smtClean="0">
                <a:solidFill>
                  <a:schemeClr val="accent4"/>
                </a:solidFill>
              </a:rPr>
              <a:t> zw. DSB und Aufsichtsbehörde</a:t>
            </a:r>
          </a:p>
          <a:p>
            <a:pPr marL="360363" lvl="5" indent="-360363">
              <a:spcAft>
                <a:spcPts val="600"/>
              </a:spcAft>
              <a:buFont typeface="Arial" panose="020B0604020202020204" pitchFamily="34" charset="0"/>
              <a:buChar char="•"/>
            </a:pPr>
            <a:r>
              <a:rPr lang="de-DE" sz="1600" dirty="0" smtClean="0">
                <a:solidFill>
                  <a:schemeClr val="tx2"/>
                </a:solidFill>
              </a:rPr>
              <a:t>Umsetzung der Informationspflichten </a:t>
            </a:r>
            <a:r>
              <a:rPr lang="de-DE" sz="1600" dirty="0" err="1" smtClean="0">
                <a:solidFill>
                  <a:schemeClr val="accent4"/>
                </a:solidFill>
              </a:rPr>
              <a:t>ggü</a:t>
            </a:r>
            <a:r>
              <a:rPr lang="de-DE" sz="1600" dirty="0" smtClean="0">
                <a:solidFill>
                  <a:schemeClr val="accent4"/>
                </a:solidFill>
              </a:rPr>
              <a:t>. den Betroffenen / Einrichtung und Prozess für die Reaktion auf weitere Betroffenenrechte (Berichtigung, Löschung, Auskunft)</a:t>
            </a:r>
          </a:p>
          <a:p>
            <a:pPr marL="360363" lvl="5" indent="-360363">
              <a:spcAft>
                <a:spcPts val="600"/>
              </a:spcAft>
              <a:buFont typeface="Arial" panose="020B0604020202020204" pitchFamily="34" charset="0"/>
              <a:buChar char="•"/>
            </a:pPr>
            <a:r>
              <a:rPr lang="de-DE" sz="1600" dirty="0" smtClean="0">
                <a:solidFill>
                  <a:schemeClr val="accent4"/>
                </a:solidFill>
              </a:rPr>
              <a:t>Prozess zur laufenden </a:t>
            </a:r>
            <a:r>
              <a:rPr lang="de-DE" sz="1600" dirty="0" smtClean="0">
                <a:solidFill>
                  <a:schemeClr val="tx2"/>
                </a:solidFill>
              </a:rPr>
              <a:t>Dokumentation</a:t>
            </a:r>
            <a:r>
              <a:rPr lang="de-DE" sz="1600" dirty="0" smtClean="0">
                <a:solidFill>
                  <a:schemeClr val="accent4"/>
                </a:solidFill>
              </a:rPr>
              <a:t> aller Datenschutzmaßnahmen einschließlich der Überprüfung der Datensicherheit einrichten</a:t>
            </a:r>
          </a:p>
          <a:p>
            <a:pPr marL="0" lvl="5" indent="0">
              <a:buNone/>
            </a:pPr>
            <a:endParaRPr lang="de-DE" sz="1600" dirty="0" smtClean="0">
              <a:solidFill>
                <a:schemeClr val="accent4"/>
              </a:solidFill>
            </a:endParaRPr>
          </a:p>
          <a:p>
            <a:pPr marL="360363" lvl="5" indent="-360363">
              <a:buFont typeface="Arial" panose="020B0604020202020204" pitchFamily="34" charset="0"/>
              <a:buChar char="•"/>
            </a:pPr>
            <a:endParaRPr lang="de-DE" sz="1600" dirty="0">
              <a:solidFill>
                <a:schemeClr val="accent4"/>
              </a:solidFill>
            </a:endParaRPr>
          </a:p>
          <a:p>
            <a:pPr marL="0" lvl="3" indent="0">
              <a:buNone/>
            </a:pPr>
            <a:endParaRPr lang="de-DE" sz="1600" b="1" dirty="0"/>
          </a:p>
          <a:p>
            <a:pPr lvl="5" indent="0">
              <a:buNone/>
            </a:pPr>
            <a:endParaRPr lang="de-DE" sz="1600" dirty="0" smtClean="0"/>
          </a:p>
          <a:p>
            <a:pPr lvl="5" indent="0">
              <a:buNone/>
            </a:pPr>
            <a:endParaRPr lang="de-DE" sz="1600" dirty="0" smtClean="0"/>
          </a:p>
          <a:p>
            <a:pPr marL="1163637" lvl="5" indent="0">
              <a:buNone/>
            </a:pPr>
            <a:endParaRPr lang="de-DE" sz="1600" dirty="0">
              <a:solidFill>
                <a:schemeClr val="accent4"/>
              </a:solidFill>
            </a:endParaRPr>
          </a:p>
        </p:txBody>
      </p:sp>
      <p:sp>
        <p:nvSpPr>
          <p:cNvPr id="2" name="Date Placeholder 1"/>
          <p:cNvSpPr>
            <a:spLocks noGrp="1"/>
          </p:cNvSpPr>
          <p:nvPr>
            <p:ph type="dt" sz="half" idx="14"/>
          </p:nvPr>
        </p:nvSpPr>
        <p:spPr>
          <a:xfrm>
            <a:off x="251520" y="6669302"/>
            <a:ext cx="2790000" cy="126000"/>
          </a:xfrm>
        </p:spPr>
        <p:txBody>
          <a:bodyPr/>
          <a:lstStyle/>
          <a:p>
            <a:r>
              <a:rPr lang="de-DE" smtClean="0">
                <a:solidFill>
                  <a:srgbClr val="FFFFFF"/>
                </a:solidFill>
              </a:rPr>
              <a:t>www.ecovis.com</a:t>
            </a:r>
            <a:endParaRPr dirty="0">
              <a:solidFill>
                <a:srgbClr val="FFFFFF"/>
              </a:solidFill>
            </a:endParaRPr>
          </a:p>
        </p:txBody>
      </p:sp>
      <p:sp>
        <p:nvSpPr>
          <p:cNvPr id="6" name="Footer Placeholder 5"/>
          <p:cNvSpPr>
            <a:spLocks noGrp="1"/>
          </p:cNvSpPr>
          <p:nvPr>
            <p:ph type="ftr" sz="quarter" idx="15"/>
          </p:nvPr>
        </p:nvSpPr>
        <p:spPr>
          <a:xfrm>
            <a:off x="3275856" y="6669302"/>
            <a:ext cx="3312368" cy="144074"/>
          </a:xfrm>
        </p:spPr>
        <p:txBody>
          <a:bodyPr/>
          <a:lstStyle/>
          <a:p>
            <a:r>
              <a:rPr lang="de-DE" smtClean="0">
                <a:solidFill>
                  <a:srgbClr val="FFFFFF"/>
                </a:solidFill>
              </a:rPr>
              <a:t>Referentin: RA Marine Serebrjakova</a:t>
            </a:r>
            <a:endParaRPr dirty="0">
              <a:solidFill>
                <a:srgbClr val="FFFFFF"/>
              </a:solidFill>
            </a:endParaRPr>
          </a:p>
        </p:txBody>
      </p:sp>
      <p:sp>
        <p:nvSpPr>
          <p:cNvPr id="5" name="Foliennummernplatzhalter 4"/>
          <p:cNvSpPr>
            <a:spLocks noGrp="1"/>
          </p:cNvSpPr>
          <p:nvPr>
            <p:ph type="sldNum" sz="quarter" idx="16"/>
          </p:nvPr>
        </p:nvSpPr>
        <p:spPr>
          <a:xfrm>
            <a:off x="8662080" y="6653626"/>
            <a:ext cx="230400" cy="151200"/>
          </a:xfrm>
        </p:spPr>
        <p:txBody>
          <a:bodyPr/>
          <a:lstStyle/>
          <a:p>
            <a:fld id="{63FFF309-7B43-4697-A594-9877CC163A2D}" type="slidenum">
              <a:rPr>
                <a:solidFill>
                  <a:srgbClr val="FFFFFF"/>
                </a:solidFill>
              </a:rPr>
              <a:pPr/>
              <a:t>43</a:t>
            </a:fld>
            <a:endParaRPr dirty="0">
              <a:solidFill>
                <a:srgbClr val="FFFFFF"/>
              </a:solidFill>
            </a:endParaRPr>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76672"/>
            <a:ext cx="1728192" cy="1615151"/>
          </a:xfrm>
          <a:prstGeom prst="rect">
            <a:avLst/>
          </a:prstGeom>
        </p:spPr>
      </p:pic>
      <p:sp>
        <p:nvSpPr>
          <p:cNvPr id="9" name="Textfeld 8"/>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4. Was muss ich denn dann jetzt machen?</a:t>
            </a:r>
          </a:p>
        </p:txBody>
      </p:sp>
    </p:spTree>
    <p:extLst>
      <p:ext uri="{BB962C8B-B14F-4D97-AF65-F5344CB8AC3E}">
        <p14:creationId xmlns:p14="http://schemas.microsoft.com/office/powerpoint/2010/main" val="568345048"/>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488832" cy="792088"/>
          </a:xfrm>
        </p:spPr>
        <p:txBody>
          <a:bodyPr/>
          <a:lstStyle/>
          <a:p>
            <a:r>
              <a:rPr lang="de-DE" sz="2800" dirty="0" smtClean="0"/>
              <a:t>5. Aktualisierung und 6. Kontrolle</a:t>
            </a:r>
            <a:endParaRPr lang="de-DE" sz="2800" dirty="0"/>
          </a:p>
        </p:txBody>
      </p:sp>
      <p:sp>
        <p:nvSpPr>
          <p:cNvPr id="8" name="Text Placeholder 7"/>
          <p:cNvSpPr>
            <a:spLocks noGrp="1"/>
          </p:cNvSpPr>
          <p:nvPr>
            <p:ph type="body" sz="quarter" idx="13"/>
          </p:nvPr>
        </p:nvSpPr>
        <p:spPr>
          <a:xfrm>
            <a:off x="251520" y="1276000"/>
            <a:ext cx="8136904" cy="352800"/>
          </a:xfrm>
          <a:ln>
            <a:noFill/>
          </a:ln>
        </p:spPr>
        <p:txBody>
          <a:bodyPr/>
          <a:lstStyle/>
          <a:p>
            <a:pPr marL="0" lvl="3" indent="0">
              <a:buNone/>
            </a:pPr>
            <a:r>
              <a:rPr lang="de-DE" sz="1600" b="1" dirty="0" smtClean="0"/>
              <a:t>Umsetzung – Aktualisierung – Kontrolle</a:t>
            </a:r>
          </a:p>
          <a:p>
            <a:pPr marL="0" lvl="3" indent="0">
              <a:buNone/>
            </a:pPr>
            <a:endParaRPr lang="de-DE" sz="1600" b="1" dirty="0" smtClean="0"/>
          </a:p>
          <a:p>
            <a:pPr marL="360363" lvl="5" indent="-360363">
              <a:buFont typeface="Arial" panose="020B0604020202020204" pitchFamily="34" charset="0"/>
              <a:buChar char="•"/>
            </a:pPr>
            <a:r>
              <a:rPr lang="de-DE" sz="1600" dirty="0" smtClean="0">
                <a:solidFill>
                  <a:schemeClr val="accent4"/>
                </a:solidFill>
              </a:rPr>
              <a:t>Umsetzung anhand der Erstellung des </a:t>
            </a:r>
            <a:r>
              <a:rPr lang="de-DE" sz="1600" dirty="0" smtClean="0">
                <a:solidFill>
                  <a:schemeClr val="tx2"/>
                </a:solidFill>
              </a:rPr>
              <a:t>Verarbeitungsverzeichnisses</a:t>
            </a:r>
          </a:p>
          <a:p>
            <a:pPr marL="355600" lvl="5" indent="0">
              <a:spcBef>
                <a:spcPts val="0"/>
              </a:spcBef>
              <a:buNone/>
            </a:pPr>
            <a:r>
              <a:rPr lang="de-DE" sz="1600" dirty="0" smtClean="0">
                <a:solidFill>
                  <a:schemeClr val="accent4"/>
                </a:solidFill>
              </a:rPr>
              <a:t>und der Installation des </a:t>
            </a:r>
            <a:r>
              <a:rPr lang="de-DE" sz="1600" dirty="0" smtClean="0">
                <a:solidFill>
                  <a:schemeClr val="tx2"/>
                </a:solidFill>
              </a:rPr>
              <a:t>Datenschutz-Management-Systems</a:t>
            </a:r>
          </a:p>
          <a:p>
            <a:pPr marL="355600" lvl="5" indent="0">
              <a:spcBef>
                <a:spcPts val="0"/>
              </a:spcBef>
              <a:spcAft>
                <a:spcPts val="600"/>
              </a:spcAft>
              <a:buNone/>
            </a:pPr>
            <a:r>
              <a:rPr lang="de-DE" sz="1600" dirty="0" smtClean="0">
                <a:solidFill>
                  <a:schemeClr val="accent4"/>
                </a:solidFill>
              </a:rPr>
              <a:t>(in Art. 24 und 32 DSGVO ausdrücklich verlangt)</a:t>
            </a:r>
          </a:p>
          <a:p>
            <a:pPr marL="360363" lvl="5" indent="-360363">
              <a:spcAft>
                <a:spcPts val="600"/>
              </a:spcAft>
              <a:buFont typeface="Arial" panose="020B0604020202020204" pitchFamily="34" charset="0"/>
              <a:buChar char="•"/>
            </a:pPr>
            <a:r>
              <a:rPr lang="de-DE" sz="1600" dirty="0" smtClean="0">
                <a:solidFill>
                  <a:schemeClr val="accent4"/>
                </a:solidFill>
              </a:rPr>
              <a:t>Regelmäßige interne und/oder externe Audits, um Mängel und Risiken langfristig auszuschließen bzw. diese kurzfristig zu beheben</a:t>
            </a:r>
          </a:p>
          <a:p>
            <a:pPr marL="355600" lvl="5" indent="-355600">
              <a:spcAft>
                <a:spcPts val="600"/>
              </a:spcAft>
              <a:buFont typeface="Arial" panose="020B0604020202020204" pitchFamily="34" charset="0"/>
              <a:buChar char="•"/>
            </a:pPr>
            <a:r>
              <a:rPr lang="de-DE" sz="1600" dirty="0" smtClean="0">
                <a:solidFill>
                  <a:schemeClr val="accent4"/>
                </a:solidFill>
              </a:rPr>
              <a:t>Organisationspflicht im Sinne des PCDA (Plan-Do-Check-Act) – Zyklus gesetzlich normiert</a:t>
            </a:r>
          </a:p>
          <a:p>
            <a:pPr marL="360363" lvl="5" indent="-360363">
              <a:buFont typeface="Arial" panose="020B0604020202020204" pitchFamily="34" charset="0"/>
              <a:buChar char="•"/>
            </a:pPr>
            <a:r>
              <a:rPr lang="de-DE" sz="1600" dirty="0">
                <a:solidFill>
                  <a:schemeClr val="accent4"/>
                </a:solidFill>
              </a:rPr>
              <a:t>Orientierung an Standards </a:t>
            </a:r>
            <a:endParaRPr lang="de-DE" sz="1600" dirty="0" smtClean="0">
              <a:solidFill>
                <a:schemeClr val="accent4"/>
              </a:solidFill>
            </a:endParaRPr>
          </a:p>
          <a:p>
            <a:pPr marL="719138" lvl="7" indent="-360363">
              <a:buFont typeface="Symbol" panose="05050102010706020507" pitchFamily="18" charset="2"/>
              <a:buChar char="-"/>
            </a:pPr>
            <a:r>
              <a:rPr lang="de-DE" dirty="0" err="1" smtClean="0">
                <a:solidFill>
                  <a:schemeClr val="accent4"/>
                </a:solidFill>
              </a:rPr>
              <a:t>VdS</a:t>
            </a:r>
            <a:r>
              <a:rPr lang="de-DE" dirty="0" smtClean="0">
                <a:solidFill>
                  <a:schemeClr val="accent4"/>
                </a:solidFill>
              </a:rPr>
              <a:t> 10010 (</a:t>
            </a:r>
            <a:r>
              <a:rPr lang="de-DE" dirty="0" err="1" smtClean="0">
                <a:solidFill>
                  <a:schemeClr val="accent4"/>
                </a:solidFill>
              </a:rPr>
              <a:t>VdS</a:t>
            </a:r>
            <a:r>
              <a:rPr lang="de-DE" dirty="0" smtClean="0">
                <a:solidFill>
                  <a:schemeClr val="accent4"/>
                </a:solidFill>
              </a:rPr>
              <a:t>-Richtlinien zur Umsetzung der DSGVO)</a:t>
            </a:r>
          </a:p>
          <a:p>
            <a:pPr marL="719138" lvl="7" indent="-360363">
              <a:buFont typeface="Symbol" panose="05050102010706020507" pitchFamily="18" charset="2"/>
              <a:buChar char="-"/>
            </a:pPr>
            <a:r>
              <a:rPr lang="de-DE" dirty="0" err="1" smtClean="0">
                <a:solidFill>
                  <a:schemeClr val="accent4"/>
                </a:solidFill>
              </a:rPr>
              <a:t>VdS</a:t>
            </a:r>
            <a:r>
              <a:rPr lang="de-DE" dirty="0" smtClean="0">
                <a:solidFill>
                  <a:schemeClr val="accent4"/>
                </a:solidFill>
              </a:rPr>
              <a:t> 3473 (Cyber-Security für kleine und mittlere Unternehmen)</a:t>
            </a:r>
          </a:p>
          <a:p>
            <a:pPr marL="719138" lvl="7" indent="-360363">
              <a:buFont typeface="Symbol" panose="05050102010706020507" pitchFamily="18" charset="2"/>
              <a:buChar char="-"/>
            </a:pPr>
            <a:r>
              <a:rPr lang="de-DE" dirty="0" smtClean="0">
                <a:solidFill>
                  <a:schemeClr val="accent4"/>
                </a:solidFill>
              </a:rPr>
              <a:t>ISO </a:t>
            </a:r>
            <a:r>
              <a:rPr lang="de-DE" dirty="0">
                <a:solidFill>
                  <a:schemeClr val="accent4"/>
                </a:solidFill>
              </a:rPr>
              <a:t>27001/-</a:t>
            </a:r>
            <a:r>
              <a:rPr lang="de-DE" dirty="0" smtClean="0">
                <a:solidFill>
                  <a:schemeClr val="accent4"/>
                </a:solidFill>
              </a:rPr>
              <a:t>2  (Informationssicherheit)</a:t>
            </a:r>
          </a:p>
          <a:p>
            <a:pPr marL="719138" lvl="7" indent="-360363">
              <a:buFont typeface="Symbol" panose="05050102010706020507" pitchFamily="18" charset="2"/>
              <a:buChar char="-"/>
            </a:pPr>
            <a:r>
              <a:rPr lang="de-DE" dirty="0" smtClean="0">
                <a:solidFill>
                  <a:schemeClr val="accent4"/>
                </a:solidFill>
              </a:rPr>
              <a:t>DIN 66399 (Datenträgervernichtung)</a:t>
            </a:r>
          </a:p>
          <a:p>
            <a:pPr marL="719138" lvl="7" indent="-360363">
              <a:buFont typeface="Symbol" panose="05050102010706020507" pitchFamily="18" charset="2"/>
              <a:buChar char="-"/>
            </a:pPr>
            <a:r>
              <a:rPr lang="de-DE" dirty="0" smtClean="0">
                <a:solidFill>
                  <a:schemeClr val="accent4"/>
                </a:solidFill>
              </a:rPr>
              <a:t>BSI-Grundschutz </a:t>
            </a:r>
            <a:r>
              <a:rPr lang="de-DE" dirty="0">
                <a:solidFill>
                  <a:schemeClr val="accent4"/>
                </a:solidFill>
              </a:rPr>
              <a:t>und </a:t>
            </a:r>
            <a:r>
              <a:rPr lang="de-DE" dirty="0" smtClean="0">
                <a:solidFill>
                  <a:schemeClr val="accent4"/>
                </a:solidFill>
              </a:rPr>
              <a:t>BSI-Standards</a:t>
            </a:r>
            <a:r>
              <a:rPr lang="de-DE" dirty="0">
                <a:solidFill>
                  <a:schemeClr val="accent4"/>
                </a:solidFill>
              </a:rPr>
              <a:t> </a:t>
            </a:r>
            <a:r>
              <a:rPr lang="de-DE" dirty="0" smtClean="0">
                <a:solidFill>
                  <a:schemeClr val="accent4"/>
                </a:solidFill>
              </a:rPr>
              <a:t>(Informationssicherheit)</a:t>
            </a:r>
          </a:p>
          <a:p>
            <a:pPr marL="358775" lvl="7" indent="0">
              <a:buNone/>
            </a:pPr>
            <a:r>
              <a:rPr lang="de-DE" sz="1600" dirty="0" smtClean="0">
                <a:solidFill>
                  <a:schemeClr val="accent4"/>
                </a:solidFill>
              </a:rPr>
              <a:t>empfehlenswert </a:t>
            </a:r>
            <a:r>
              <a:rPr lang="de-DE" sz="1600" dirty="0">
                <a:solidFill>
                  <a:schemeClr val="accent4"/>
                </a:solidFill>
              </a:rPr>
              <a:t>(„Sorgfalt des ordentlichen Kaufmanns“)</a:t>
            </a:r>
          </a:p>
          <a:p>
            <a:pPr marL="360363" lvl="5" indent="-360363">
              <a:buFont typeface="Arial" panose="020B0604020202020204" pitchFamily="34" charset="0"/>
              <a:buChar char="•"/>
            </a:pPr>
            <a:endParaRPr lang="de-DE" sz="1600" dirty="0">
              <a:solidFill>
                <a:schemeClr val="accent4"/>
              </a:solidFill>
            </a:endParaRPr>
          </a:p>
          <a:p>
            <a:pPr marL="0" lvl="3" indent="0">
              <a:buNone/>
            </a:pPr>
            <a:endParaRPr lang="de-DE" sz="1600" b="1" dirty="0"/>
          </a:p>
          <a:p>
            <a:pPr lvl="5" indent="0">
              <a:buNone/>
            </a:pPr>
            <a:endParaRPr lang="de-DE" sz="1600" dirty="0" smtClean="0"/>
          </a:p>
          <a:p>
            <a:pPr lvl="5" indent="0">
              <a:buNone/>
            </a:pPr>
            <a:endParaRPr lang="de-DE" sz="1600" dirty="0" smtClean="0"/>
          </a:p>
          <a:p>
            <a:pPr marL="1163637" lvl="5" indent="0">
              <a:buNone/>
            </a:pPr>
            <a:endParaRPr lang="de-DE" sz="1600" dirty="0">
              <a:solidFill>
                <a:schemeClr val="accent4"/>
              </a:solidFill>
            </a:endParaRPr>
          </a:p>
        </p:txBody>
      </p:sp>
      <p:sp>
        <p:nvSpPr>
          <p:cNvPr id="2" name="Date Placeholder 1"/>
          <p:cNvSpPr>
            <a:spLocks noGrp="1"/>
          </p:cNvSpPr>
          <p:nvPr>
            <p:ph type="dt" sz="half" idx="14"/>
          </p:nvPr>
        </p:nvSpPr>
        <p:spPr>
          <a:xfrm>
            <a:off x="251520" y="6669302"/>
            <a:ext cx="2790000" cy="126000"/>
          </a:xfrm>
        </p:spPr>
        <p:txBody>
          <a:bodyPr/>
          <a:lstStyle/>
          <a:p>
            <a:r>
              <a:rPr lang="de-DE" smtClean="0">
                <a:solidFill>
                  <a:srgbClr val="FFFFFF"/>
                </a:solidFill>
              </a:rPr>
              <a:t>www.ecovis.com</a:t>
            </a:r>
            <a:endParaRPr dirty="0">
              <a:solidFill>
                <a:srgbClr val="FFFFFF"/>
              </a:solidFill>
            </a:endParaRPr>
          </a:p>
        </p:txBody>
      </p:sp>
      <p:sp>
        <p:nvSpPr>
          <p:cNvPr id="6" name="Footer Placeholder 5"/>
          <p:cNvSpPr>
            <a:spLocks noGrp="1"/>
          </p:cNvSpPr>
          <p:nvPr>
            <p:ph type="ftr" sz="quarter" idx="15"/>
          </p:nvPr>
        </p:nvSpPr>
        <p:spPr>
          <a:xfrm>
            <a:off x="3275856" y="6669302"/>
            <a:ext cx="3312368" cy="144074"/>
          </a:xfrm>
        </p:spPr>
        <p:txBody>
          <a:bodyPr/>
          <a:lstStyle/>
          <a:p>
            <a:r>
              <a:rPr lang="de-DE" smtClean="0">
                <a:solidFill>
                  <a:srgbClr val="FFFFFF"/>
                </a:solidFill>
              </a:rPr>
              <a:t>Referentin: RA Marine Serebrjakova</a:t>
            </a:r>
            <a:endParaRPr dirty="0">
              <a:solidFill>
                <a:srgbClr val="FFFFFF"/>
              </a:solidFill>
            </a:endParaRPr>
          </a:p>
        </p:txBody>
      </p:sp>
      <p:sp>
        <p:nvSpPr>
          <p:cNvPr id="5" name="Foliennummernplatzhalter 4"/>
          <p:cNvSpPr>
            <a:spLocks noGrp="1"/>
          </p:cNvSpPr>
          <p:nvPr>
            <p:ph type="sldNum" sz="quarter" idx="16"/>
          </p:nvPr>
        </p:nvSpPr>
        <p:spPr>
          <a:xfrm>
            <a:off x="8662080" y="6653626"/>
            <a:ext cx="230400" cy="151200"/>
          </a:xfrm>
        </p:spPr>
        <p:txBody>
          <a:bodyPr/>
          <a:lstStyle/>
          <a:p>
            <a:fld id="{63FFF309-7B43-4697-A594-9877CC163A2D}" type="slidenum">
              <a:rPr>
                <a:solidFill>
                  <a:srgbClr val="FFFFFF"/>
                </a:solidFill>
              </a:rPr>
              <a:pPr/>
              <a:t>44</a:t>
            </a:fld>
            <a:endParaRPr dirty="0">
              <a:solidFill>
                <a:srgbClr val="FFFFFF"/>
              </a:solidFill>
            </a:endParaRPr>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76672"/>
            <a:ext cx="1728192" cy="1615151"/>
          </a:xfrm>
          <a:prstGeom prst="rect">
            <a:avLst/>
          </a:prstGeom>
        </p:spPr>
      </p:pic>
      <p:sp>
        <p:nvSpPr>
          <p:cNvPr id="9" name="Textfeld 8"/>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4. Was muss ich denn dann jetzt machen?</a:t>
            </a:r>
          </a:p>
        </p:txBody>
      </p:sp>
    </p:spTree>
    <p:extLst>
      <p:ext uri="{BB962C8B-B14F-4D97-AF65-F5344CB8AC3E}">
        <p14:creationId xmlns:p14="http://schemas.microsoft.com/office/powerpoint/2010/main" val="1377963668"/>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p:cNvSpPr>
            <a:spLocks noGrp="1"/>
          </p:cNvSpPr>
          <p:nvPr>
            <p:ph type="title"/>
          </p:nvPr>
        </p:nvSpPr>
        <p:spPr>
          <a:xfrm>
            <a:off x="251520" y="476672"/>
            <a:ext cx="7128792" cy="792088"/>
          </a:xfrm>
        </p:spPr>
        <p:txBody>
          <a:bodyPr/>
          <a:lstStyle/>
          <a:p>
            <a:r>
              <a:rPr lang="de-DE" dirty="0" smtClean="0"/>
              <a:t>Vielen Dank!</a:t>
            </a:r>
            <a:endParaRPr lang="de-DE" dirty="0"/>
          </a:p>
        </p:txBody>
      </p:sp>
      <p:sp>
        <p:nvSpPr>
          <p:cNvPr id="3" name="Slide Number Placeholder 2"/>
          <p:cNvSpPr>
            <a:spLocks noGrp="1"/>
          </p:cNvSpPr>
          <p:nvPr>
            <p:ph type="sldNum" sz="quarter" idx="16"/>
          </p:nvPr>
        </p:nvSpPr>
        <p:spPr>
          <a:xfrm>
            <a:off x="8662080" y="6653626"/>
            <a:ext cx="230400" cy="151200"/>
          </a:xfrm>
        </p:spPr>
        <p:txBody>
          <a:bodyPr/>
          <a:lstStyle/>
          <a:p>
            <a:pPr algn="r"/>
            <a:fld id="{63FFF309-7B43-4697-A594-9877CC163A2D}" type="slidenum">
              <a:rPr lang="de-DE" smtClean="0"/>
              <a:pPr algn="r"/>
              <a:t>45</a:t>
            </a:fld>
            <a:endParaRPr lang="de-DE" dirty="0"/>
          </a:p>
        </p:txBody>
      </p:sp>
      <p:grpSp>
        <p:nvGrpSpPr>
          <p:cNvPr id="2" name="Group 7"/>
          <p:cNvGrpSpPr/>
          <p:nvPr/>
        </p:nvGrpSpPr>
        <p:grpSpPr>
          <a:xfrm>
            <a:off x="6660232" y="116632"/>
            <a:ext cx="2232943" cy="936104"/>
            <a:chOff x="6660232" y="116632"/>
            <a:chExt cx="2232943" cy="936104"/>
          </a:xfrm>
        </p:grpSpPr>
        <p:sp>
          <p:nvSpPr>
            <p:cNvPr id="5" name="Rectangle 4"/>
            <p:cNvSpPr/>
            <p:nvPr/>
          </p:nvSpPr>
          <p:spPr bwMode="auto">
            <a:xfrm>
              <a:off x="6660232" y="116632"/>
              <a:ext cx="2232943"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de-DE" sz="1400" b="0" i="0" u="none" strike="noStrike" cap="none" normalizeH="0" baseline="0" dirty="0" err="1" smtClean="0">
                <a:ln>
                  <a:noFill/>
                </a:ln>
                <a:solidFill>
                  <a:schemeClr val="tx1"/>
                </a:solidFill>
                <a:effectLst/>
                <a:latin typeface="Arial" charset="0"/>
              </a:endParaRPr>
            </a:p>
          </p:txBody>
        </p:sp>
        <p:pic>
          <p:nvPicPr>
            <p:cNvPr id="6" name="Picture 8" descr="template_logo_ecovis_osl"/>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04248" y="456691"/>
              <a:ext cx="1734316" cy="43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Rectangle 8"/>
          <p:cNvSpPr>
            <a:spLocks noChangeArrowheads="1"/>
          </p:cNvSpPr>
          <p:nvPr/>
        </p:nvSpPr>
        <p:spPr bwMode="auto">
          <a:xfrm>
            <a:off x="4572000" y="2492870"/>
            <a:ext cx="4248150" cy="3225800"/>
          </a:xfrm>
          <a:prstGeom prst="rect">
            <a:avLst/>
          </a:prstGeom>
          <a:noFill/>
          <a:ln w="9525">
            <a:noFill/>
            <a:miter lim="800000"/>
            <a:headEnd/>
            <a:tailEnd/>
          </a:ln>
        </p:spPr>
        <p:txBody>
          <a:bodyPr lIns="95456" tIns="47728" rIns="95456" bIns="47728"/>
          <a:lstStyle/>
          <a:p>
            <a:pPr>
              <a:spcBef>
                <a:spcPts val="388"/>
              </a:spcBef>
              <a:buFont typeface="Wingdings" pitchFamily="2" charset="2"/>
              <a:buNone/>
            </a:pPr>
            <a:r>
              <a:rPr lang="de-DE" b="1" dirty="0" smtClean="0">
                <a:solidFill>
                  <a:srgbClr val="C00000"/>
                </a:solidFill>
              </a:rPr>
              <a:t>ECOVIS L + C Rechtsanwaltsgesellschaft mbH</a:t>
            </a:r>
          </a:p>
          <a:p>
            <a:pPr>
              <a:spcBef>
                <a:spcPts val="388"/>
              </a:spcBef>
              <a:buFont typeface="Wingdings" pitchFamily="2" charset="2"/>
              <a:buNone/>
            </a:pPr>
            <a:endParaRPr lang="de-DE" dirty="0" smtClean="0">
              <a:solidFill>
                <a:srgbClr val="72747C"/>
              </a:solidFill>
            </a:endParaRPr>
          </a:p>
          <a:p>
            <a:pPr>
              <a:spcBef>
                <a:spcPts val="388"/>
              </a:spcBef>
              <a:buFont typeface="Wingdings" pitchFamily="2" charset="2"/>
              <a:buNone/>
            </a:pPr>
            <a:r>
              <a:rPr lang="de-DE" dirty="0" smtClean="0">
                <a:solidFill>
                  <a:srgbClr val="72747C"/>
                </a:solidFill>
              </a:rPr>
              <a:t>Landsberger Straße 314, 80687 München</a:t>
            </a:r>
            <a:endParaRPr lang="de-DE" dirty="0">
              <a:solidFill>
                <a:srgbClr val="72747C"/>
              </a:solidFill>
            </a:endParaRPr>
          </a:p>
          <a:p>
            <a:pPr>
              <a:spcBef>
                <a:spcPts val="388"/>
              </a:spcBef>
              <a:buFont typeface="Wingdings" pitchFamily="2" charset="2"/>
              <a:buNone/>
            </a:pPr>
            <a:r>
              <a:rPr lang="de-DE" dirty="0">
                <a:solidFill>
                  <a:srgbClr val="72747C"/>
                </a:solidFill>
              </a:rPr>
              <a:t>Tel.:	+49 </a:t>
            </a:r>
            <a:r>
              <a:rPr lang="de-DE" dirty="0" smtClean="0">
                <a:solidFill>
                  <a:srgbClr val="72747C"/>
                </a:solidFill>
              </a:rPr>
              <a:t>89 217516-900</a:t>
            </a:r>
            <a:endParaRPr lang="de-DE" dirty="0">
              <a:solidFill>
                <a:srgbClr val="72747C"/>
              </a:solidFill>
            </a:endParaRPr>
          </a:p>
          <a:p>
            <a:pPr>
              <a:spcBef>
                <a:spcPts val="388"/>
              </a:spcBef>
              <a:buFont typeface="Wingdings" pitchFamily="2" charset="2"/>
              <a:buNone/>
            </a:pPr>
            <a:r>
              <a:rPr lang="de-DE" dirty="0">
                <a:solidFill>
                  <a:srgbClr val="72747C"/>
                </a:solidFill>
              </a:rPr>
              <a:t>e</a:t>
            </a:r>
            <a:r>
              <a:rPr lang="de-DE" dirty="0" smtClean="0">
                <a:solidFill>
                  <a:srgbClr val="72747C"/>
                </a:solidFill>
              </a:rPr>
              <a:t>Mail</a:t>
            </a:r>
            <a:r>
              <a:rPr lang="de-DE" dirty="0">
                <a:solidFill>
                  <a:srgbClr val="72747C"/>
                </a:solidFill>
              </a:rPr>
              <a:t>:	</a:t>
            </a:r>
            <a:r>
              <a:rPr lang="de-DE" dirty="0" smtClean="0">
                <a:solidFill>
                  <a:srgbClr val="72747C"/>
                </a:solidFill>
              </a:rPr>
              <a:t>muenchen-elc@ecovis.com</a:t>
            </a:r>
          </a:p>
          <a:p>
            <a:pPr>
              <a:spcBef>
                <a:spcPts val="388"/>
              </a:spcBef>
              <a:buFont typeface="Wingdings" pitchFamily="2" charset="2"/>
              <a:buNone/>
            </a:pPr>
            <a:r>
              <a:rPr lang="de-DE" dirty="0">
                <a:solidFill>
                  <a:srgbClr val="72747C"/>
                </a:solidFill>
              </a:rPr>
              <a:t>	</a:t>
            </a:r>
          </a:p>
          <a:p>
            <a:pPr>
              <a:spcBef>
                <a:spcPts val="388"/>
              </a:spcBef>
              <a:buFont typeface="Wingdings" pitchFamily="2" charset="2"/>
              <a:buNone/>
            </a:pPr>
            <a:endParaRPr lang="de-DE" b="1" dirty="0" smtClean="0">
              <a:solidFill>
                <a:srgbClr val="C00000"/>
              </a:solidFill>
            </a:endParaRPr>
          </a:p>
          <a:p>
            <a:pPr>
              <a:spcBef>
                <a:spcPts val="388"/>
              </a:spcBef>
              <a:buFont typeface="Wingdings" pitchFamily="2" charset="2"/>
              <a:buNone/>
            </a:pPr>
            <a:endParaRPr lang="de-DE" b="1" dirty="0">
              <a:solidFill>
                <a:srgbClr val="C00000"/>
              </a:solidFill>
            </a:endParaRPr>
          </a:p>
          <a:p>
            <a:pPr>
              <a:spcBef>
                <a:spcPts val="388"/>
              </a:spcBef>
              <a:buFont typeface="Wingdings" pitchFamily="2" charset="2"/>
              <a:buNone/>
            </a:pPr>
            <a:endParaRPr lang="de-DE" b="1" dirty="0" smtClean="0">
              <a:solidFill>
                <a:srgbClr val="C00000"/>
              </a:solidFill>
            </a:endParaRPr>
          </a:p>
          <a:p>
            <a:pPr>
              <a:spcBef>
                <a:spcPts val="388"/>
              </a:spcBef>
              <a:buFont typeface="Wingdings" pitchFamily="2" charset="2"/>
              <a:buNone/>
            </a:pPr>
            <a:endParaRPr lang="de-DE" b="1" dirty="0">
              <a:solidFill>
                <a:srgbClr val="C00000"/>
              </a:solidFill>
            </a:endParaRPr>
          </a:p>
          <a:p>
            <a:pPr>
              <a:spcBef>
                <a:spcPts val="388"/>
              </a:spcBef>
              <a:buFont typeface="Wingdings" pitchFamily="2" charset="2"/>
              <a:buNone/>
            </a:pPr>
            <a:r>
              <a:rPr lang="de-DE" b="1" dirty="0" smtClean="0">
                <a:solidFill>
                  <a:srgbClr val="C00000"/>
                </a:solidFill>
              </a:rPr>
              <a:t>Internet</a:t>
            </a:r>
            <a:r>
              <a:rPr lang="de-DE" b="1" dirty="0">
                <a:solidFill>
                  <a:srgbClr val="C00000"/>
                </a:solidFill>
              </a:rPr>
              <a:t>:	</a:t>
            </a:r>
            <a:r>
              <a:rPr lang="de-DE" b="1" dirty="0" smtClean="0">
                <a:solidFill>
                  <a:srgbClr val="C00000"/>
                </a:solidFill>
              </a:rPr>
              <a:t>www.ecovis.com/datenschutzberater</a:t>
            </a:r>
            <a:endParaRPr lang="de-DE" b="1" dirty="0">
              <a:solidFill>
                <a:srgbClr val="C00000"/>
              </a:solidFill>
            </a:endParaRPr>
          </a:p>
          <a:p>
            <a:pPr>
              <a:spcBef>
                <a:spcPts val="388"/>
              </a:spcBef>
              <a:buFont typeface="Wingdings" pitchFamily="2" charset="2"/>
              <a:buNone/>
            </a:pPr>
            <a:endParaRPr lang="de-DE" sz="1400" b="0" dirty="0">
              <a:solidFill>
                <a:srgbClr val="72747C"/>
              </a:solidFill>
            </a:endParaRPr>
          </a:p>
        </p:txBody>
      </p:sp>
      <p:pic>
        <p:nvPicPr>
          <p:cNvPr id="20" name="Picture 4" descr="DSC_0960"/>
          <p:cNvPicPr>
            <a:picLocks noChangeAspect="1" noChangeArrowheads="1"/>
          </p:cNvPicPr>
          <p:nvPr/>
        </p:nvPicPr>
        <p:blipFill>
          <a:blip r:embed="rId4" cstate="print"/>
          <a:srcRect/>
          <a:stretch>
            <a:fillRect/>
          </a:stretch>
        </p:blipFill>
        <p:spPr bwMode="auto">
          <a:xfrm>
            <a:off x="0" y="3460909"/>
            <a:ext cx="4478470" cy="3151645"/>
          </a:xfrm>
          <a:prstGeom prst="rect">
            <a:avLst/>
          </a:prstGeom>
          <a:noFill/>
          <a:ln w="9525">
            <a:noFill/>
            <a:miter lim="800000"/>
            <a:headEnd/>
            <a:tailEnd/>
          </a:ln>
        </p:spPr>
      </p:pic>
      <p:sp>
        <p:nvSpPr>
          <p:cNvPr id="4" name="Date Placeholder 3"/>
          <p:cNvSpPr>
            <a:spLocks noGrp="1"/>
          </p:cNvSpPr>
          <p:nvPr>
            <p:ph type="dt" sz="half" idx="14"/>
          </p:nvPr>
        </p:nvSpPr>
        <p:spPr>
          <a:xfrm>
            <a:off x="251520" y="6669302"/>
            <a:ext cx="2790000" cy="126000"/>
          </a:xfrm>
        </p:spPr>
        <p:txBody>
          <a:bodyPr/>
          <a:lstStyle/>
          <a:p>
            <a:r>
              <a:rPr lang="de-DE" smtClean="0"/>
              <a:t>www.ecovis.com</a:t>
            </a:r>
            <a:endParaRPr lang="de-DE" dirty="0"/>
          </a:p>
        </p:txBody>
      </p:sp>
      <p:sp>
        <p:nvSpPr>
          <p:cNvPr id="8" name="Footer Placeholder 7"/>
          <p:cNvSpPr>
            <a:spLocks noGrp="1"/>
          </p:cNvSpPr>
          <p:nvPr>
            <p:ph type="ftr" sz="quarter" idx="15"/>
          </p:nvPr>
        </p:nvSpPr>
        <p:spPr>
          <a:xfrm>
            <a:off x="3275856" y="6669302"/>
            <a:ext cx="3312368" cy="144074"/>
          </a:xfrm>
        </p:spPr>
        <p:txBody>
          <a:bodyPr/>
          <a:lstStyle/>
          <a:p>
            <a:r>
              <a:rPr lang="de-DE" smtClean="0"/>
              <a:t>Referentin: RA Marine Serebrjakova</a:t>
            </a:r>
            <a:endParaRPr lang="de-DE" dirty="0"/>
          </a:p>
        </p:txBody>
      </p:sp>
    </p:spTree>
    <p:extLst>
      <p:ext uri="{BB962C8B-B14F-4D97-AF65-F5344CB8AC3E}">
        <p14:creationId xmlns:p14="http://schemas.microsoft.com/office/powerpoint/2010/main" val="104393933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340768"/>
            <a:ext cx="8064896" cy="1440160"/>
          </a:xfrm>
        </p:spPr>
        <p:txBody>
          <a:bodyPr/>
          <a:lstStyle/>
          <a:p>
            <a:pPr marL="622300" indent="-622300"/>
            <a:r>
              <a:rPr lang="de-DE" sz="2800" dirty="0" smtClean="0"/>
              <a:t>1.   Ein neues Datenschutzrecht? Musste das wirklich sein?!</a:t>
            </a:r>
            <a:endParaRPr lang="de-DE" sz="2800" dirty="0"/>
          </a:p>
        </p:txBody>
      </p:sp>
      <p:sp>
        <p:nvSpPr>
          <p:cNvPr id="4" name="Datumsplatzhalter 3"/>
          <p:cNvSpPr>
            <a:spLocks noGrp="1"/>
          </p:cNvSpPr>
          <p:nvPr>
            <p:ph type="dt" sz="half" idx="14"/>
          </p:nvPr>
        </p:nvSpPr>
        <p:spPr>
          <a:xfrm>
            <a:off x="251520" y="6669302"/>
            <a:ext cx="2790000" cy="126000"/>
          </a:xfrm>
        </p:spPr>
        <p:txBody>
          <a:bodyPr/>
          <a:lstStyle/>
          <a:p>
            <a:r>
              <a:rPr lang="de-DE" smtClean="0">
                <a:solidFill>
                  <a:srgbClr val="FFFFFF"/>
                </a:solidFill>
              </a:rPr>
              <a:t>www.ecovis.com</a:t>
            </a:r>
            <a:endParaRPr dirty="0">
              <a:solidFill>
                <a:srgbClr val="FFFFFF"/>
              </a:solidFill>
            </a:endParaRPr>
          </a:p>
        </p:txBody>
      </p:sp>
      <p:sp>
        <p:nvSpPr>
          <p:cNvPr id="6" name="Foliennummernplatzhalter 5"/>
          <p:cNvSpPr>
            <a:spLocks noGrp="1"/>
          </p:cNvSpPr>
          <p:nvPr>
            <p:ph type="sldNum" sz="quarter" idx="16"/>
          </p:nvPr>
        </p:nvSpPr>
        <p:spPr>
          <a:xfrm>
            <a:off x="8662080" y="6653626"/>
            <a:ext cx="230400" cy="151200"/>
          </a:xfrm>
        </p:spPr>
        <p:txBody>
          <a:bodyPr/>
          <a:lstStyle/>
          <a:p>
            <a:fld id="{63FFF309-7B43-4697-A594-9877CC163A2D}" type="slidenum">
              <a:rPr>
                <a:solidFill>
                  <a:srgbClr val="FFFFFF"/>
                </a:solidFill>
              </a:rPr>
              <a:pPr/>
              <a:t>5</a:t>
            </a:fld>
            <a:endParaRPr dirty="0">
              <a:solidFill>
                <a:srgbClr val="FFFFFF"/>
              </a:solidFill>
            </a:endParaRPr>
          </a:p>
        </p:txBody>
      </p:sp>
      <p:sp>
        <p:nvSpPr>
          <p:cNvPr id="8" name="Titel 1"/>
          <p:cNvSpPr txBox="1">
            <a:spLocks/>
          </p:cNvSpPr>
          <p:nvPr/>
        </p:nvSpPr>
        <p:spPr>
          <a:xfrm>
            <a:off x="6228184" y="2852936"/>
            <a:ext cx="2376264" cy="3159968"/>
          </a:xfrm>
          <a:prstGeom prst="rect">
            <a:avLst/>
          </a:prstGeom>
        </p:spPr>
        <p:txBody>
          <a:bodyPr vert="horz" lIns="91440" tIns="45720" rIns="90000" bIns="45720" rtlCol="0" anchor="t" anchorCtr="0">
            <a:noAutofit/>
          </a:bodyPr>
          <a:lstStyle>
            <a:lvl1pPr algn="l" defTabSz="914400" rtl="0" eaLnBrk="1" latinLnBrk="0" hangingPunct="1">
              <a:spcBef>
                <a:spcPct val="0"/>
              </a:spcBef>
              <a:buNone/>
              <a:defRPr lang="de-DE" sz="2400" b="1" i="0" kern="1200" noProof="0" dirty="0">
                <a:solidFill>
                  <a:schemeClr val="accent4"/>
                </a:solidFill>
                <a:effectLst/>
                <a:latin typeface="Arial" panose="020B0604020202020204" pitchFamily="34" charset="0"/>
                <a:ea typeface="+mn-ea"/>
                <a:cs typeface="Arial" pitchFamily="34" charset="0"/>
              </a:defRPr>
            </a:lvl1pPr>
          </a:lstStyle>
          <a:p>
            <a:pPr marL="622300" indent="-622300" fontAlgn="auto">
              <a:lnSpc>
                <a:spcPct val="100000"/>
              </a:lnSpc>
              <a:spcAft>
                <a:spcPts val="0"/>
              </a:spcAft>
            </a:pPr>
            <a:r>
              <a:rPr lang="de-DE" sz="16600" dirty="0" smtClean="0"/>
              <a:t>?</a:t>
            </a:r>
            <a:endParaRPr lang="de-DE" sz="16600" dirty="0"/>
          </a:p>
        </p:txBody>
      </p:sp>
      <p:sp>
        <p:nvSpPr>
          <p:cNvPr id="3" name="Fußzeilenplatzhalter 2"/>
          <p:cNvSpPr>
            <a:spLocks noGrp="1"/>
          </p:cNvSpPr>
          <p:nvPr>
            <p:ph type="ftr" sz="quarter" idx="15"/>
          </p:nvPr>
        </p:nvSpPr>
        <p:spPr/>
        <p:txBody>
          <a:bodyPr/>
          <a:lstStyle/>
          <a:p>
            <a:r>
              <a:rPr lang="de-DE" smtClean="0"/>
              <a:t>Referentin: RA Marine Serebrjakova</a:t>
            </a:r>
            <a:endParaRPr lang="de-DE" dirty="0"/>
          </a:p>
        </p:txBody>
      </p:sp>
    </p:spTree>
    <p:extLst>
      <p:ext uri="{BB962C8B-B14F-4D97-AF65-F5344CB8AC3E}">
        <p14:creationId xmlns:p14="http://schemas.microsoft.com/office/powerpoint/2010/main" val="3553372957"/>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128792" cy="792088"/>
          </a:xfrm>
        </p:spPr>
        <p:txBody>
          <a:bodyPr/>
          <a:lstStyle/>
          <a:p>
            <a:r>
              <a:rPr lang="de-DE" sz="2800" dirty="0" smtClean="0"/>
              <a:t>Entwicklung der EU-DSGVO</a:t>
            </a:r>
            <a:endParaRPr lang="de-DE" sz="2800" dirty="0"/>
          </a:p>
        </p:txBody>
      </p:sp>
      <p:sp>
        <p:nvSpPr>
          <p:cNvPr id="8" name="Text Placeholder 7"/>
          <p:cNvSpPr>
            <a:spLocks noGrp="1"/>
          </p:cNvSpPr>
          <p:nvPr>
            <p:ph type="body" sz="quarter" idx="13"/>
          </p:nvPr>
        </p:nvSpPr>
        <p:spPr>
          <a:xfrm>
            <a:off x="250825" y="1124744"/>
            <a:ext cx="8136904" cy="352800"/>
          </a:xfrm>
        </p:spPr>
        <p:txBody>
          <a:bodyPr/>
          <a:lstStyle/>
          <a:p>
            <a:r>
              <a:rPr lang="de-DE" sz="1800" b="0" dirty="0" smtClean="0"/>
              <a:t>Was es 1995 gab:</a:t>
            </a:r>
            <a:endParaRPr lang="de-DE" sz="1800" b="0" dirty="0"/>
          </a:p>
          <a:p>
            <a:pPr marL="641350" lvl="3" indent="-285750">
              <a:buFontTx/>
              <a:buChar char="-"/>
            </a:pPr>
            <a:endParaRPr lang="de-DE" sz="1800" dirty="0"/>
          </a:p>
        </p:txBody>
      </p:sp>
      <p:sp>
        <p:nvSpPr>
          <p:cNvPr id="2" name="Date Placeholder 1"/>
          <p:cNvSpPr>
            <a:spLocks noGrp="1"/>
          </p:cNvSpPr>
          <p:nvPr>
            <p:ph type="dt" sz="half" idx="14"/>
          </p:nvPr>
        </p:nvSpPr>
        <p:spPr>
          <a:xfrm>
            <a:off x="251520" y="6669302"/>
            <a:ext cx="2790000" cy="126000"/>
          </a:xfrm>
        </p:spPr>
        <p:txBody>
          <a:bodyPr/>
          <a:lstStyle/>
          <a:p>
            <a:r>
              <a:rPr lang="de-DE" smtClean="0"/>
              <a:t>www.ecovis.com</a:t>
            </a:r>
            <a:endParaRPr lang="de-DE" dirty="0"/>
          </a:p>
        </p:txBody>
      </p:sp>
      <p:sp>
        <p:nvSpPr>
          <p:cNvPr id="6" name="Footer Placeholder 5"/>
          <p:cNvSpPr>
            <a:spLocks noGrp="1"/>
          </p:cNvSpPr>
          <p:nvPr>
            <p:ph type="ftr" sz="quarter" idx="15"/>
          </p:nvPr>
        </p:nvSpPr>
        <p:spPr>
          <a:xfrm>
            <a:off x="3275856" y="6669302"/>
            <a:ext cx="3312368" cy="144074"/>
          </a:xfrm>
        </p:spPr>
        <p:txBody>
          <a:bodyPr/>
          <a:lstStyle/>
          <a:p>
            <a:r>
              <a:rPr lang="de-DE" smtClean="0"/>
              <a:t>Referentin: RA Marine Serebrjakova</a:t>
            </a:r>
            <a:endParaRPr lang="de-DE" dirty="0"/>
          </a:p>
        </p:txBody>
      </p:sp>
      <p:sp>
        <p:nvSpPr>
          <p:cNvPr id="5" name="Foliennummernplatzhalter 4"/>
          <p:cNvSpPr>
            <a:spLocks noGrp="1"/>
          </p:cNvSpPr>
          <p:nvPr>
            <p:ph type="sldNum" sz="quarter" idx="16"/>
          </p:nvPr>
        </p:nvSpPr>
        <p:spPr>
          <a:xfrm>
            <a:off x="8662080" y="6653626"/>
            <a:ext cx="230400" cy="151200"/>
          </a:xfrm>
        </p:spPr>
        <p:txBody>
          <a:bodyPr/>
          <a:lstStyle/>
          <a:p>
            <a:pPr algn="r"/>
            <a:fld id="{63FFF309-7B43-4697-A594-9877CC163A2D}" type="slidenum">
              <a:rPr lang="de-DE" smtClean="0"/>
              <a:pPr algn="r"/>
              <a:t>6</a:t>
            </a:fld>
            <a:endParaRPr lang="de-DE" dirty="0"/>
          </a:p>
        </p:txBody>
      </p:sp>
      <p:sp>
        <p:nvSpPr>
          <p:cNvPr id="45" name="Textfeld 44"/>
          <p:cNvSpPr txBox="1"/>
          <p:nvPr/>
        </p:nvSpPr>
        <p:spPr>
          <a:xfrm>
            <a:off x="611560" y="3140968"/>
            <a:ext cx="7560840" cy="1883593"/>
          </a:xfrm>
          <a:prstGeom prst="rect">
            <a:avLst/>
          </a:prstGeom>
          <a:noFill/>
        </p:spPr>
        <p:txBody>
          <a:bodyPr wrap="square" rtlCol="0">
            <a:spAutoFit/>
          </a:bodyPr>
          <a:lstStyle/>
          <a:p>
            <a:pPr marL="180000" lvl="5" indent="-180000">
              <a:lnSpc>
                <a:spcPct val="100000"/>
              </a:lnSpc>
              <a:spcBef>
                <a:spcPts val="1200"/>
              </a:spcBef>
              <a:buFont typeface="Arial" panose="020B0604020202020204" pitchFamily="34" charset="0"/>
              <a:buChar char="•"/>
            </a:pPr>
            <a:r>
              <a:rPr lang="de-DE" sz="1800" dirty="0" smtClean="0">
                <a:solidFill>
                  <a:schemeClr val="accent4"/>
                </a:solidFill>
              </a:rPr>
              <a:t>Umsetzung </a:t>
            </a:r>
            <a:r>
              <a:rPr lang="de-DE" sz="1800" dirty="0">
                <a:solidFill>
                  <a:schemeClr val="accent4"/>
                </a:solidFill>
              </a:rPr>
              <a:t>der Datenschutzrichtlinie 95/46/EG in nationales Recht</a:t>
            </a:r>
          </a:p>
          <a:p>
            <a:pPr marL="180000" lvl="5" indent="-180000">
              <a:lnSpc>
                <a:spcPct val="100000"/>
              </a:lnSpc>
              <a:spcBef>
                <a:spcPts val="1200"/>
              </a:spcBef>
              <a:buFont typeface="Arial" panose="020B0604020202020204" pitchFamily="34" charset="0"/>
              <a:buChar char="•"/>
            </a:pPr>
            <a:r>
              <a:rPr lang="de-DE" sz="1800" dirty="0">
                <a:solidFill>
                  <a:schemeClr val="accent4"/>
                </a:solidFill>
              </a:rPr>
              <a:t>In Deutschland: </a:t>
            </a:r>
            <a:r>
              <a:rPr lang="de-DE" sz="1800" dirty="0" smtClean="0">
                <a:solidFill>
                  <a:schemeClr val="accent4"/>
                </a:solidFill>
              </a:rPr>
              <a:t>Bundesdatenschutzgesetz</a:t>
            </a:r>
            <a:endParaRPr lang="de-DE" sz="1800" dirty="0">
              <a:solidFill>
                <a:schemeClr val="accent4"/>
              </a:solidFill>
            </a:endParaRPr>
          </a:p>
          <a:p>
            <a:pPr marL="180000" lvl="5" indent="-180000">
              <a:lnSpc>
                <a:spcPct val="100000"/>
              </a:lnSpc>
              <a:spcBef>
                <a:spcPts val="1200"/>
              </a:spcBef>
              <a:buFont typeface="Arial" panose="020B0604020202020204" pitchFamily="34" charset="0"/>
              <a:buChar char="•"/>
            </a:pPr>
            <a:r>
              <a:rPr lang="de-DE" sz="1800" dirty="0">
                <a:solidFill>
                  <a:schemeClr val="accent4"/>
                </a:solidFill>
              </a:rPr>
              <a:t>Eigenständige und unabhängige Datenschutzaufsichtsbehörden</a:t>
            </a:r>
          </a:p>
          <a:p>
            <a:pPr marL="180000" lvl="5" indent="-180000">
              <a:lnSpc>
                <a:spcPct val="100000"/>
              </a:lnSpc>
              <a:spcBef>
                <a:spcPts val="1200"/>
              </a:spcBef>
              <a:buFont typeface="Arial" panose="020B0604020202020204" pitchFamily="34" charset="0"/>
              <a:buChar char="•"/>
            </a:pPr>
            <a:r>
              <a:rPr lang="de-DE" sz="1800" dirty="0">
                <a:solidFill>
                  <a:schemeClr val="accent4"/>
                </a:solidFill>
              </a:rPr>
              <a:t>Unterschiedliche Bußgeldbestimmungen und -höhen</a:t>
            </a:r>
          </a:p>
          <a:p>
            <a:endParaRPr lang="de-DE" sz="1600" dirty="0" smtClean="0">
              <a:solidFill>
                <a:schemeClr val="accent4"/>
              </a:solidFill>
              <a:latin typeface="Arial" panose="020B0604020202020204" pitchFamily="34" charset="0"/>
              <a:cs typeface="Arial" pitchFamily="34" charset="0"/>
            </a:endParaRPr>
          </a:p>
        </p:txBody>
      </p:sp>
      <p:sp>
        <p:nvSpPr>
          <p:cNvPr id="23" name="Rad 22"/>
          <p:cNvSpPr/>
          <p:nvPr/>
        </p:nvSpPr>
        <p:spPr bwMode="auto">
          <a:xfrm>
            <a:off x="4355976" y="1782327"/>
            <a:ext cx="360040" cy="360040"/>
          </a:xfrm>
          <a:prstGeom prst="donut">
            <a:avLst>
              <a:gd name="adj" fmla="val 7987"/>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24" name="Rad 23"/>
          <p:cNvSpPr/>
          <p:nvPr/>
        </p:nvSpPr>
        <p:spPr bwMode="auto">
          <a:xfrm>
            <a:off x="5796136" y="1782327"/>
            <a:ext cx="360040" cy="360040"/>
          </a:xfrm>
          <a:prstGeom prst="donut">
            <a:avLst>
              <a:gd name="adj" fmla="val 7987"/>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38" name="Rad 37"/>
          <p:cNvSpPr/>
          <p:nvPr/>
        </p:nvSpPr>
        <p:spPr bwMode="auto">
          <a:xfrm>
            <a:off x="7092280" y="1782327"/>
            <a:ext cx="360040" cy="360040"/>
          </a:xfrm>
          <a:prstGeom prst="donut">
            <a:avLst>
              <a:gd name="adj" fmla="val 7987"/>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cxnSp>
        <p:nvCxnSpPr>
          <p:cNvPr id="39" name="Gerade Verbindung 38"/>
          <p:cNvCxnSpPr>
            <a:endCxn id="47" idx="6"/>
          </p:cNvCxnSpPr>
          <p:nvPr/>
        </p:nvCxnSpPr>
        <p:spPr>
          <a:xfrm flipH="1">
            <a:off x="611560" y="1962347"/>
            <a:ext cx="10081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flipH="1">
            <a:off x="1979712" y="1962347"/>
            <a:ext cx="108012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a:stCxn id="23" idx="2"/>
          </p:cNvCxnSpPr>
          <p:nvPr/>
        </p:nvCxnSpPr>
        <p:spPr>
          <a:xfrm flipH="1">
            <a:off x="3419872" y="1962347"/>
            <a:ext cx="936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a:stCxn id="24" idx="2"/>
            <a:endCxn id="23" idx="6"/>
          </p:cNvCxnSpPr>
          <p:nvPr/>
        </p:nvCxnSpPr>
        <p:spPr>
          <a:xfrm flipH="1">
            <a:off x="4716016" y="1962347"/>
            <a:ext cx="108012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a:stCxn id="38" idx="2"/>
            <a:endCxn id="24" idx="6"/>
          </p:cNvCxnSpPr>
          <p:nvPr/>
        </p:nvCxnSpPr>
        <p:spPr>
          <a:xfrm flipH="1">
            <a:off x="6156176" y="1962347"/>
            <a:ext cx="936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Ellipse 46"/>
          <p:cNvSpPr/>
          <p:nvPr/>
        </p:nvSpPr>
        <p:spPr bwMode="auto">
          <a:xfrm>
            <a:off x="251520" y="1782327"/>
            <a:ext cx="360040" cy="36004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48" name="Rad 47"/>
          <p:cNvSpPr/>
          <p:nvPr/>
        </p:nvSpPr>
        <p:spPr bwMode="auto">
          <a:xfrm>
            <a:off x="8316416" y="1782327"/>
            <a:ext cx="360040" cy="360040"/>
          </a:xfrm>
          <a:prstGeom prst="donut">
            <a:avLst>
              <a:gd name="adj" fmla="val 7987"/>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cxnSp>
        <p:nvCxnSpPr>
          <p:cNvPr id="49" name="Gerade Verbindung 48"/>
          <p:cNvCxnSpPr>
            <a:stCxn id="48" idx="2"/>
            <a:endCxn id="38" idx="6"/>
          </p:cNvCxnSpPr>
          <p:nvPr/>
        </p:nvCxnSpPr>
        <p:spPr>
          <a:xfrm flipH="1">
            <a:off x="7452320" y="1962347"/>
            <a:ext cx="86409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Textfeld 49"/>
          <p:cNvSpPr txBox="1"/>
          <p:nvPr/>
        </p:nvSpPr>
        <p:spPr>
          <a:xfrm>
            <a:off x="3468664" y="2187729"/>
            <a:ext cx="2088232" cy="1643527"/>
          </a:xfrm>
          <a:prstGeom prst="rect">
            <a:avLst/>
          </a:prstGeom>
          <a:noFill/>
        </p:spPr>
        <p:txBody>
          <a:bodyPr wrap="square" rtlCol="0">
            <a:spAutoFit/>
          </a:bodyPr>
          <a:lstStyle/>
          <a:p>
            <a:pPr algn="ctr"/>
            <a:r>
              <a:rPr lang="de-DE" sz="1600" b="1" dirty="0" smtClean="0">
                <a:solidFill>
                  <a:schemeClr val="accent4"/>
                </a:solidFill>
                <a:latin typeface="Arial" panose="020B0604020202020204" pitchFamily="34" charset="0"/>
                <a:cs typeface="Arial" pitchFamily="34" charset="0"/>
              </a:rPr>
              <a:t>2002</a:t>
            </a:r>
          </a:p>
          <a:p>
            <a:pPr algn="ctr"/>
            <a:endParaRPr lang="de-DE" sz="1600" b="1" dirty="0">
              <a:solidFill>
                <a:schemeClr val="accent4"/>
              </a:solidFill>
              <a:latin typeface="Arial" panose="020B0604020202020204" pitchFamily="34" charset="0"/>
              <a:cs typeface="Arial" pitchFamily="34" charset="0"/>
            </a:endParaRPr>
          </a:p>
          <a:p>
            <a:pPr algn="ctr"/>
            <a:r>
              <a:rPr lang="de-DE" sz="1600" b="1" dirty="0" smtClean="0">
                <a:solidFill>
                  <a:schemeClr val="accent4"/>
                </a:solidFill>
                <a:latin typeface="Arial" panose="020B0604020202020204" pitchFamily="34" charset="0"/>
                <a:cs typeface="Arial" pitchFamily="34" charset="0"/>
              </a:rPr>
              <a:t/>
            </a:r>
            <a:br>
              <a:rPr lang="de-DE" sz="1600" b="1" dirty="0" smtClean="0">
                <a:solidFill>
                  <a:schemeClr val="accent4"/>
                </a:solidFill>
                <a:latin typeface="Arial" panose="020B0604020202020204" pitchFamily="34" charset="0"/>
                <a:cs typeface="Arial" pitchFamily="34" charset="0"/>
              </a:rPr>
            </a:b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52" name="Textfeld 51"/>
          <p:cNvSpPr txBox="1"/>
          <p:nvPr/>
        </p:nvSpPr>
        <p:spPr>
          <a:xfrm>
            <a:off x="2195736" y="2178523"/>
            <a:ext cx="2088232" cy="1421928"/>
          </a:xfrm>
          <a:prstGeom prst="rect">
            <a:avLst/>
          </a:prstGeom>
          <a:noFill/>
        </p:spPr>
        <p:txBody>
          <a:bodyPr wrap="square" rtlCol="0">
            <a:spAutoFit/>
          </a:bodyPr>
          <a:lstStyle/>
          <a:p>
            <a:pPr algn="ctr"/>
            <a:r>
              <a:rPr lang="de-DE" sz="1600" b="1" dirty="0" smtClean="0">
                <a:solidFill>
                  <a:schemeClr val="accent4"/>
                </a:solidFill>
                <a:latin typeface="Arial" panose="020B0604020202020204" pitchFamily="34" charset="0"/>
                <a:cs typeface="Arial" pitchFamily="34" charset="0"/>
              </a:rPr>
              <a:t>1998</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53" name="Textfeld 52"/>
          <p:cNvSpPr txBox="1"/>
          <p:nvPr/>
        </p:nvSpPr>
        <p:spPr>
          <a:xfrm>
            <a:off x="4932040" y="2211946"/>
            <a:ext cx="2088232" cy="1865126"/>
          </a:xfrm>
          <a:prstGeom prst="rect">
            <a:avLst/>
          </a:prstGeom>
          <a:noFill/>
        </p:spPr>
        <p:txBody>
          <a:bodyPr wrap="square" rtlCol="0">
            <a:spAutoFit/>
          </a:bodyPr>
          <a:lstStyle/>
          <a:p>
            <a:pPr algn="ctr"/>
            <a:r>
              <a:rPr lang="de-DE" sz="1600" b="1" dirty="0" smtClean="0">
                <a:solidFill>
                  <a:schemeClr val="accent4"/>
                </a:solidFill>
                <a:latin typeface="Arial" panose="020B0604020202020204" pitchFamily="34" charset="0"/>
                <a:cs typeface="Arial" pitchFamily="34" charset="0"/>
              </a:rPr>
              <a:t>2004</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54" name="Textfeld 53"/>
          <p:cNvSpPr txBox="1"/>
          <p:nvPr/>
        </p:nvSpPr>
        <p:spPr>
          <a:xfrm>
            <a:off x="6228184" y="2211946"/>
            <a:ext cx="2088232" cy="1865126"/>
          </a:xfrm>
          <a:prstGeom prst="rect">
            <a:avLst/>
          </a:prstGeom>
          <a:noFill/>
        </p:spPr>
        <p:txBody>
          <a:bodyPr wrap="square" rtlCol="0">
            <a:spAutoFit/>
          </a:bodyPr>
          <a:lstStyle/>
          <a:p>
            <a:pPr algn="ctr"/>
            <a:r>
              <a:rPr lang="de-DE" sz="1600" b="1" dirty="0" smtClean="0">
                <a:solidFill>
                  <a:schemeClr val="accent4"/>
                </a:solidFill>
                <a:latin typeface="Arial" panose="020B0604020202020204" pitchFamily="34" charset="0"/>
                <a:cs typeface="Arial" pitchFamily="34" charset="0"/>
              </a:rPr>
              <a:t>2007</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55" name="Textfeld 54"/>
          <p:cNvSpPr txBox="1"/>
          <p:nvPr/>
        </p:nvSpPr>
        <p:spPr>
          <a:xfrm>
            <a:off x="755576" y="2178523"/>
            <a:ext cx="2088232" cy="1200329"/>
          </a:xfrm>
          <a:prstGeom prst="rect">
            <a:avLst/>
          </a:prstGeom>
          <a:noFill/>
        </p:spPr>
        <p:txBody>
          <a:bodyPr wrap="square" rtlCol="0">
            <a:spAutoFit/>
          </a:bodyPr>
          <a:lstStyle/>
          <a:p>
            <a:pPr algn="ctr"/>
            <a:r>
              <a:rPr lang="de-DE" sz="1600" b="1" dirty="0" smtClean="0">
                <a:solidFill>
                  <a:schemeClr val="accent4"/>
                </a:solidFill>
              </a:rPr>
              <a:t>1996</a:t>
            </a:r>
            <a:endParaRPr lang="de-DE" sz="1600" b="1" dirty="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56" name="Textfeld 55"/>
          <p:cNvSpPr txBox="1"/>
          <p:nvPr/>
        </p:nvSpPr>
        <p:spPr>
          <a:xfrm>
            <a:off x="7452320" y="2220672"/>
            <a:ext cx="2088232" cy="1865126"/>
          </a:xfrm>
          <a:prstGeom prst="rect">
            <a:avLst/>
          </a:prstGeom>
          <a:noFill/>
        </p:spPr>
        <p:txBody>
          <a:bodyPr wrap="square" rtlCol="0">
            <a:spAutoFit/>
          </a:bodyPr>
          <a:lstStyle/>
          <a:p>
            <a:pPr algn="ctr"/>
            <a:r>
              <a:rPr lang="de-DE" sz="1600" b="1" dirty="0" smtClean="0">
                <a:solidFill>
                  <a:schemeClr val="accent4"/>
                </a:solidFill>
                <a:latin typeface="Arial" panose="020B0604020202020204" pitchFamily="34" charset="0"/>
                <a:cs typeface="Arial" pitchFamily="34" charset="0"/>
              </a:rPr>
              <a:t>aktuell</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57" name="Rad 56"/>
          <p:cNvSpPr/>
          <p:nvPr/>
        </p:nvSpPr>
        <p:spPr bwMode="auto">
          <a:xfrm>
            <a:off x="3059832" y="1782327"/>
            <a:ext cx="360040" cy="360040"/>
          </a:xfrm>
          <a:prstGeom prst="donut">
            <a:avLst>
              <a:gd name="adj" fmla="val 7987"/>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58" name="Textfeld 57"/>
          <p:cNvSpPr txBox="1"/>
          <p:nvPr/>
        </p:nvSpPr>
        <p:spPr>
          <a:xfrm>
            <a:off x="-612576" y="2178523"/>
            <a:ext cx="2088232" cy="1421928"/>
          </a:xfrm>
          <a:prstGeom prst="rect">
            <a:avLst/>
          </a:prstGeom>
          <a:noFill/>
        </p:spPr>
        <p:txBody>
          <a:bodyPr wrap="square" rtlCol="0">
            <a:spAutoFit/>
          </a:bodyPr>
          <a:lstStyle/>
          <a:p>
            <a:pPr algn="ctr"/>
            <a:r>
              <a:rPr lang="de-DE" sz="1600" b="1" dirty="0" smtClean="0">
                <a:solidFill>
                  <a:schemeClr val="accent4"/>
                </a:solidFill>
                <a:latin typeface="Arial" panose="020B0604020202020204" pitchFamily="34" charset="0"/>
                <a:cs typeface="Arial" pitchFamily="34" charset="0"/>
              </a:rPr>
              <a:t>1995</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59" name="Rad 58"/>
          <p:cNvSpPr/>
          <p:nvPr/>
        </p:nvSpPr>
        <p:spPr bwMode="auto">
          <a:xfrm>
            <a:off x="1619672" y="1772816"/>
            <a:ext cx="360040" cy="360040"/>
          </a:xfrm>
          <a:prstGeom prst="donut">
            <a:avLst>
              <a:gd name="adj" fmla="val 7987"/>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3" name="Textfeld 2"/>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1. Ein neues Datenschutzrecht? Musste das wirklich sein?!</a:t>
            </a:r>
          </a:p>
        </p:txBody>
      </p:sp>
    </p:spTree>
    <p:extLst>
      <p:ext uri="{BB962C8B-B14F-4D97-AF65-F5344CB8AC3E}">
        <p14:creationId xmlns:p14="http://schemas.microsoft.com/office/powerpoint/2010/main" val="766493546"/>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128792" cy="792088"/>
          </a:xfrm>
        </p:spPr>
        <p:txBody>
          <a:bodyPr/>
          <a:lstStyle/>
          <a:p>
            <a:r>
              <a:rPr lang="de-DE" sz="2800" dirty="0" smtClean="0"/>
              <a:t>Entwicklung der EU-DSGVO</a:t>
            </a:r>
            <a:endParaRPr lang="de-DE" sz="2800" dirty="0"/>
          </a:p>
        </p:txBody>
      </p:sp>
      <p:sp>
        <p:nvSpPr>
          <p:cNvPr id="8" name="Text Placeholder 7"/>
          <p:cNvSpPr>
            <a:spLocks noGrp="1"/>
          </p:cNvSpPr>
          <p:nvPr>
            <p:ph type="body" sz="quarter" idx="13"/>
          </p:nvPr>
        </p:nvSpPr>
        <p:spPr>
          <a:xfrm>
            <a:off x="250825" y="1124744"/>
            <a:ext cx="8136904" cy="352800"/>
          </a:xfrm>
        </p:spPr>
        <p:txBody>
          <a:bodyPr/>
          <a:lstStyle/>
          <a:p>
            <a:r>
              <a:rPr lang="de-DE" sz="1800" b="0" dirty="0" smtClean="0"/>
              <a:t>Was es 1995 noch nicht gab:</a:t>
            </a:r>
            <a:endParaRPr lang="de-DE" sz="1800" b="0" dirty="0"/>
          </a:p>
          <a:p>
            <a:pPr marL="641350" lvl="3" indent="-285750">
              <a:buFontTx/>
              <a:buChar char="-"/>
            </a:pPr>
            <a:endParaRPr lang="de-DE" sz="1800" dirty="0"/>
          </a:p>
        </p:txBody>
      </p:sp>
      <p:sp>
        <p:nvSpPr>
          <p:cNvPr id="2" name="Date Placeholder 1"/>
          <p:cNvSpPr>
            <a:spLocks noGrp="1"/>
          </p:cNvSpPr>
          <p:nvPr>
            <p:ph type="dt" sz="half" idx="14"/>
          </p:nvPr>
        </p:nvSpPr>
        <p:spPr>
          <a:xfrm>
            <a:off x="251520" y="6669302"/>
            <a:ext cx="2790000" cy="126000"/>
          </a:xfrm>
        </p:spPr>
        <p:txBody>
          <a:bodyPr/>
          <a:lstStyle/>
          <a:p>
            <a:r>
              <a:rPr lang="de-DE" smtClean="0"/>
              <a:t>www.ecovis.com</a:t>
            </a:r>
            <a:endParaRPr lang="de-DE" dirty="0"/>
          </a:p>
        </p:txBody>
      </p:sp>
      <p:sp>
        <p:nvSpPr>
          <p:cNvPr id="6" name="Footer Placeholder 5"/>
          <p:cNvSpPr>
            <a:spLocks noGrp="1"/>
          </p:cNvSpPr>
          <p:nvPr>
            <p:ph type="ftr" sz="quarter" idx="15"/>
          </p:nvPr>
        </p:nvSpPr>
        <p:spPr>
          <a:xfrm>
            <a:off x="3275856" y="6669302"/>
            <a:ext cx="3312368" cy="144074"/>
          </a:xfrm>
        </p:spPr>
        <p:txBody>
          <a:bodyPr/>
          <a:lstStyle/>
          <a:p>
            <a:r>
              <a:rPr lang="de-DE" smtClean="0"/>
              <a:t>Referentin: RA Marine Serebrjakova</a:t>
            </a:r>
            <a:endParaRPr lang="de-DE" dirty="0"/>
          </a:p>
        </p:txBody>
      </p:sp>
      <p:sp>
        <p:nvSpPr>
          <p:cNvPr id="5" name="Foliennummernplatzhalter 4"/>
          <p:cNvSpPr>
            <a:spLocks noGrp="1"/>
          </p:cNvSpPr>
          <p:nvPr>
            <p:ph type="sldNum" sz="quarter" idx="16"/>
          </p:nvPr>
        </p:nvSpPr>
        <p:spPr>
          <a:xfrm>
            <a:off x="8662080" y="6653626"/>
            <a:ext cx="230400" cy="151200"/>
          </a:xfrm>
        </p:spPr>
        <p:txBody>
          <a:bodyPr/>
          <a:lstStyle/>
          <a:p>
            <a:pPr algn="r"/>
            <a:fld id="{63FFF309-7B43-4697-A594-9877CC163A2D}" type="slidenum">
              <a:rPr lang="de-DE" smtClean="0"/>
              <a:pPr algn="r"/>
              <a:t>7</a:t>
            </a:fld>
            <a:endParaRPr lang="de-DE" dirty="0"/>
          </a:p>
        </p:txBody>
      </p:sp>
      <p:sp>
        <p:nvSpPr>
          <p:cNvPr id="23" name="Rad 22"/>
          <p:cNvSpPr/>
          <p:nvPr/>
        </p:nvSpPr>
        <p:spPr bwMode="auto">
          <a:xfrm>
            <a:off x="4355976" y="1782327"/>
            <a:ext cx="360040" cy="360040"/>
          </a:xfrm>
          <a:prstGeom prst="donut">
            <a:avLst>
              <a:gd name="adj" fmla="val 7987"/>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24" name="Rad 23"/>
          <p:cNvSpPr/>
          <p:nvPr/>
        </p:nvSpPr>
        <p:spPr bwMode="auto">
          <a:xfrm>
            <a:off x="5796136" y="1782327"/>
            <a:ext cx="360040" cy="360040"/>
          </a:xfrm>
          <a:prstGeom prst="donut">
            <a:avLst>
              <a:gd name="adj" fmla="val 7987"/>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38" name="Rad 37"/>
          <p:cNvSpPr/>
          <p:nvPr/>
        </p:nvSpPr>
        <p:spPr bwMode="auto">
          <a:xfrm>
            <a:off x="7092280" y="1782327"/>
            <a:ext cx="360040" cy="360040"/>
          </a:xfrm>
          <a:prstGeom prst="donut">
            <a:avLst>
              <a:gd name="adj" fmla="val 7987"/>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cxnSp>
        <p:nvCxnSpPr>
          <p:cNvPr id="39" name="Gerade Verbindung 38"/>
          <p:cNvCxnSpPr>
            <a:endCxn id="47" idx="6"/>
          </p:cNvCxnSpPr>
          <p:nvPr/>
        </p:nvCxnSpPr>
        <p:spPr>
          <a:xfrm flipH="1">
            <a:off x="611560" y="1962347"/>
            <a:ext cx="10081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flipH="1">
            <a:off x="1979712" y="1962347"/>
            <a:ext cx="108012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a:stCxn id="23" idx="2"/>
          </p:cNvCxnSpPr>
          <p:nvPr/>
        </p:nvCxnSpPr>
        <p:spPr>
          <a:xfrm flipH="1">
            <a:off x="3419872" y="1962347"/>
            <a:ext cx="936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a:stCxn id="24" idx="2"/>
            <a:endCxn id="23" idx="6"/>
          </p:cNvCxnSpPr>
          <p:nvPr/>
        </p:nvCxnSpPr>
        <p:spPr>
          <a:xfrm flipH="1">
            <a:off x="4716016" y="1962347"/>
            <a:ext cx="108012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a:stCxn id="38" idx="2"/>
            <a:endCxn id="24" idx="6"/>
          </p:cNvCxnSpPr>
          <p:nvPr/>
        </p:nvCxnSpPr>
        <p:spPr>
          <a:xfrm flipH="1">
            <a:off x="6156176" y="1962347"/>
            <a:ext cx="936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Ellipse 46"/>
          <p:cNvSpPr/>
          <p:nvPr/>
        </p:nvSpPr>
        <p:spPr bwMode="auto">
          <a:xfrm>
            <a:off x="251520" y="1782327"/>
            <a:ext cx="360040" cy="36004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48" name="Rad 47"/>
          <p:cNvSpPr/>
          <p:nvPr/>
        </p:nvSpPr>
        <p:spPr bwMode="auto">
          <a:xfrm>
            <a:off x="8316416" y="1782327"/>
            <a:ext cx="360040" cy="360040"/>
          </a:xfrm>
          <a:prstGeom prst="donut">
            <a:avLst>
              <a:gd name="adj" fmla="val 7987"/>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cxnSp>
        <p:nvCxnSpPr>
          <p:cNvPr id="49" name="Gerade Verbindung 48"/>
          <p:cNvCxnSpPr>
            <a:stCxn id="48" idx="2"/>
            <a:endCxn id="38" idx="6"/>
          </p:cNvCxnSpPr>
          <p:nvPr/>
        </p:nvCxnSpPr>
        <p:spPr>
          <a:xfrm flipH="1">
            <a:off x="7452320" y="1962347"/>
            <a:ext cx="86409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Textfeld 49"/>
          <p:cNvSpPr txBox="1"/>
          <p:nvPr/>
        </p:nvSpPr>
        <p:spPr>
          <a:xfrm>
            <a:off x="3468664" y="2187729"/>
            <a:ext cx="2088232" cy="1865126"/>
          </a:xfrm>
          <a:prstGeom prst="rect">
            <a:avLst/>
          </a:prstGeom>
          <a:noFill/>
        </p:spPr>
        <p:txBody>
          <a:bodyPr wrap="square" rtlCol="0">
            <a:spAutoFit/>
          </a:bodyPr>
          <a:lstStyle/>
          <a:p>
            <a:pPr algn="ctr"/>
            <a:r>
              <a:rPr lang="de-DE" sz="1600" b="1" dirty="0" smtClean="0">
                <a:solidFill>
                  <a:schemeClr val="accent4"/>
                </a:solidFill>
                <a:latin typeface="Arial" panose="020B0604020202020204" pitchFamily="34" charset="0"/>
                <a:cs typeface="Arial" pitchFamily="34" charset="0"/>
              </a:rPr>
              <a:t>2002</a:t>
            </a:r>
          </a:p>
          <a:p>
            <a:pPr algn="ctr"/>
            <a:endParaRPr lang="de-DE" sz="1600" b="1" dirty="0">
              <a:solidFill>
                <a:schemeClr val="accent4"/>
              </a:solidFill>
              <a:latin typeface="Arial" panose="020B0604020202020204" pitchFamily="34" charset="0"/>
              <a:cs typeface="Arial" pitchFamily="34" charset="0"/>
            </a:endParaRPr>
          </a:p>
          <a:p>
            <a:pPr algn="ctr"/>
            <a:r>
              <a:rPr lang="de-DE" sz="1600" b="1" dirty="0" smtClean="0">
                <a:solidFill>
                  <a:schemeClr val="accent4"/>
                </a:solidFill>
                <a:latin typeface="Arial" panose="020B0604020202020204" pitchFamily="34" charset="0"/>
                <a:cs typeface="Arial" pitchFamily="34" charset="0"/>
              </a:rPr>
              <a:t/>
            </a:r>
            <a:br>
              <a:rPr lang="de-DE" sz="1600" b="1" dirty="0" smtClean="0">
                <a:solidFill>
                  <a:schemeClr val="accent4"/>
                </a:solidFill>
                <a:latin typeface="Arial" panose="020B0604020202020204" pitchFamily="34" charset="0"/>
                <a:cs typeface="Arial" pitchFamily="34" charset="0"/>
              </a:rPr>
            </a:b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51" name="Textfeld 50"/>
          <p:cNvSpPr txBox="1"/>
          <p:nvPr/>
        </p:nvSpPr>
        <p:spPr>
          <a:xfrm>
            <a:off x="2195736" y="2178523"/>
            <a:ext cx="2088232" cy="1421928"/>
          </a:xfrm>
          <a:prstGeom prst="rect">
            <a:avLst/>
          </a:prstGeom>
          <a:noFill/>
        </p:spPr>
        <p:txBody>
          <a:bodyPr wrap="square" rtlCol="0">
            <a:spAutoFit/>
          </a:bodyPr>
          <a:lstStyle/>
          <a:p>
            <a:pPr algn="ctr"/>
            <a:r>
              <a:rPr lang="de-DE" sz="1600" b="1" dirty="0" smtClean="0">
                <a:solidFill>
                  <a:schemeClr val="accent4"/>
                </a:solidFill>
                <a:latin typeface="Arial" panose="020B0604020202020204" pitchFamily="34" charset="0"/>
                <a:cs typeface="Arial" pitchFamily="34" charset="0"/>
              </a:rPr>
              <a:t>1998</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52" name="Textfeld 51"/>
          <p:cNvSpPr txBox="1"/>
          <p:nvPr/>
        </p:nvSpPr>
        <p:spPr>
          <a:xfrm>
            <a:off x="4932040" y="2211946"/>
            <a:ext cx="2088232" cy="1865126"/>
          </a:xfrm>
          <a:prstGeom prst="rect">
            <a:avLst/>
          </a:prstGeom>
          <a:noFill/>
        </p:spPr>
        <p:txBody>
          <a:bodyPr wrap="square" rtlCol="0">
            <a:spAutoFit/>
          </a:bodyPr>
          <a:lstStyle/>
          <a:p>
            <a:pPr algn="ctr"/>
            <a:r>
              <a:rPr lang="de-DE" sz="1600" b="1" dirty="0" smtClean="0">
                <a:solidFill>
                  <a:schemeClr val="accent4"/>
                </a:solidFill>
                <a:latin typeface="Arial" panose="020B0604020202020204" pitchFamily="34" charset="0"/>
                <a:cs typeface="Arial" pitchFamily="34" charset="0"/>
              </a:rPr>
              <a:t>2004</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53" name="Textfeld 52"/>
          <p:cNvSpPr txBox="1"/>
          <p:nvPr/>
        </p:nvSpPr>
        <p:spPr>
          <a:xfrm>
            <a:off x="6228184" y="2211946"/>
            <a:ext cx="2088232" cy="1865126"/>
          </a:xfrm>
          <a:prstGeom prst="rect">
            <a:avLst/>
          </a:prstGeom>
          <a:noFill/>
        </p:spPr>
        <p:txBody>
          <a:bodyPr wrap="square" rtlCol="0">
            <a:spAutoFit/>
          </a:bodyPr>
          <a:lstStyle/>
          <a:p>
            <a:pPr algn="ctr"/>
            <a:r>
              <a:rPr lang="de-DE" sz="1600" b="1" dirty="0" smtClean="0">
                <a:solidFill>
                  <a:schemeClr val="accent4"/>
                </a:solidFill>
                <a:latin typeface="Arial" panose="020B0604020202020204" pitchFamily="34" charset="0"/>
                <a:cs typeface="Arial" pitchFamily="34" charset="0"/>
              </a:rPr>
              <a:t>2007</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54" name="Textfeld 53"/>
          <p:cNvSpPr txBox="1"/>
          <p:nvPr/>
        </p:nvSpPr>
        <p:spPr>
          <a:xfrm>
            <a:off x="755576" y="2178523"/>
            <a:ext cx="2088232" cy="1200329"/>
          </a:xfrm>
          <a:prstGeom prst="rect">
            <a:avLst/>
          </a:prstGeom>
          <a:noFill/>
        </p:spPr>
        <p:txBody>
          <a:bodyPr wrap="square" rtlCol="0">
            <a:spAutoFit/>
          </a:bodyPr>
          <a:lstStyle/>
          <a:p>
            <a:pPr algn="ctr"/>
            <a:r>
              <a:rPr lang="de-DE" sz="1600" b="1" dirty="0" smtClean="0">
                <a:solidFill>
                  <a:schemeClr val="accent4"/>
                </a:solidFill>
              </a:rPr>
              <a:t>1996 </a:t>
            </a:r>
            <a:endParaRPr lang="de-DE" sz="1600" b="1" dirty="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56" name="Rad 55"/>
          <p:cNvSpPr/>
          <p:nvPr/>
        </p:nvSpPr>
        <p:spPr bwMode="auto">
          <a:xfrm>
            <a:off x="3059832" y="1782327"/>
            <a:ext cx="360040" cy="360040"/>
          </a:xfrm>
          <a:prstGeom prst="donut">
            <a:avLst>
              <a:gd name="adj" fmla="val 7987"/>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57" name="Textfeld 56"/>
          <p:cNvSpPr txBox="1"/>
          <p:nvPr/>
        </p:nvSpPr>
        <p:spPr>
          <a:xfrm>
            <a:off x="-612576" y="2178523"/>
            <a:ext cx="2088232" cy="1421928"/>
          </a:xfrm>
          <a:prstGeom prst="rect">
            <a:avLst/>
          </a:prstGeom>
          <a:noFill/>
        </p:spPr>
        <p:txBody>
          <a:bodyPr wrap="square" rtlCol="0">
            <a:spAutoFit/>
          </a:bodyPr>
          <a:lstStyle/>
          <a:p>
            <a:pPr algn="ctr"/>
            <a:r>
              <a:rPr lang="de-DE" sz="1600" b="1" dirty="0" smtClean="0">
                <a:solidFill>
                  <a:schemeClr val="accent4"/>
                </a:solidFill>
                <a:latin typeface="Arial" panose="020B0604020202020204" pitchFamily="34" charset="0"/>
                <a:cs typeface="Arial" pitchFamily="34" charset="0"/>
              </a:rPr>
              <a:t>1995</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58" name="Rad 57"/>
          <p:cNvSpPr/>
          <p:nvPr/>
        </p:nvSpPr>
        <p:spPr bwMode="auto">
          <a:xfrm>
            <a:off x="1619672" y="1772816"/>
            <a:ext cx="360040" cy="360040"/>
          </a:xfrm>
          <a:prstGeom prst="donut">
            <a:avLst>
              <a:gd name="adj" fmla="val 7987"/>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28" name="Ellipse 27"/>
          <p:cNvSpPr/>
          <p:nvPr/>
        </p:nvSpPr>
        <p:spPr bwMode="auto">
          <a:xfrm>
            <a:off x="1619672" y="1782327"/>
            <a:ext cx="360040" cy="36004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748" y="3500005"/>
            <a:ext cx="2822100" cy="1585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feld 29"/>
          <p:cNvSpPr txBox="1"/>
          <p:nvPr/>
        </p:nvSpPr>
        <p:spPr>
          <a:xfrm>
            <a:off x="755576" y="2178523"/>
            <a:ext cx="2088232" cy="2086725"/>
          </a:xfrm>
          <a:prstGeom prst="rect">
            <a:avLst/>
          </a:prstGeom>
          <a:noFill/>
        </p:spPr>
        <p:txBody>
          <a:bodyPr wrap="square" rtlCol="0">
            <a:spAutoFit/>
          </a:bodyPr>
          <a:lstStyle/>
          <a:p>
            <a:pPr algn="ctr"/>
            <a:r>
              <a:rPr lang="de-DE" sz="1600" b="1" dirty="0" smtClean="0">
                <a:solidFill>
                  <a:schemeClr val="accent4"/>
                </a:solidFill>
              </a:rPr>
              <a:t> </a:t>
            </a:r>
            <a:endParaRPr lang="de-DE" sz="1600" b="1" dirty="0">
              <a:solidFill>
                <a:schemeClr val="accent4"/>
              </a:solidFill>
            </a:endParaRPr>
          </a:p>
          <a:p>
            <a:pPr algn="ctr"/>
            <a:endParaRPr lang="de-DE" sz="1600" b="1" dirty="0">
              <a:solidFill>
                <a:schemeClr val="accent4"/>
              </a:solidFill>
            </a:endParaRPr>
          </a:p>
          <a:p>
            <a:pPr algn="ctr"/>
            <a:r>
              <a:rPr lang="de-DE" sz="1600" b="1" dirty="0">
                <a:solidFill>
                  <a:schemeClr val="accent4"/>
                </a:solidFill>
              </a:rPr>
              <a:t>Nokia 9000 Communicator </a:t>
            </a:r>
          </a:p>
          <a:p>
            <a:pPr algn="ctr"/>
            <a:r>
              <a:rPr lang="de-DE" sz="1600" b="1" dirty="0">
                <a:solidFill>
                  <a:schemeClr val="accent4"/>
                </a:solidFill>
              </a:rPr>
              <a:t>(VK: 2.700 D-Mark)</a:t>
            </a:r>
            <a:endParaRPr lang="de-DE" sz="1600" b="1" dirty="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31" name="Ellipse 30"/>
          <p:cNvSpPr/>
          <p:nvPr/>
        </p:nvSpPr>
        <p:spPr bwMode="auto">
          <a:xfrm>
            <a:off x="3059832" y="1782327"/>
            <a:ext cx="360040" cy="36004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32" name="Textfeld 31"/>
          <p:cNvSpPr txBox="1"/>
          <p:nvPr/>
        </p:nvSpPr>
        <p:spPr>
          <a:xfrm>
            <a:off x="2195736" y="2178523"/>
            <a:ext cx="2088232" cy="1643527"/>
          </a:xfrm>
          <a:prstGeom prst="rect">
            <a:avLst/>
          </a:prstGeom>
          <a:noFill/>
        </p:spPr>
        <p:txBody>
          <a:bodyPr wrap="square" rtlCol="0">
            <a:spAutoFit/>
          </a:bodyPr>
          <a:lstStyle/>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r>
              <a:rPr lang="de-DE" sz="1600" b="1" dirty="0" smtClean="0">
                <a:solidFill>
                  <a:schemeClr val="accent4"/>
                </a:solidFill>
                <a:latin typeface="Arial" panose="020B0604020202020204" pitchFamily="34" charset="0"/>
                <a:cs typeface="Arial" pitchFamily="34" charset="0"/>
              </a:rPr>
              <a:t>Google</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pic>
        <p:nvPicPr>
          <p:cNvPr id="33" name="Grafik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2868" y="5373217"/>
            <a:ext cx="3325156" cy="934800"/>
          </a:xfrm>
          <a:prstGeom prst="rect">
            <a:avLst/>
          </a:prstGeom>
        </p:spPr>
      </p:pic>
      <p:sp>
        <p:nvSpPr>
          <p:cNvPr id="37" name="Textfeld 36"/>
          <p:cNvSpPr txBox="1"/>
          <p:nvPr/>
        </p:nvSpPr>
        <p:spPr>
          <a:xfrm>
            <a:off x="3498876" y="2178523"/>
            <a:ext cx="2088232" cy="1643527"/>
          </a:xfrm>
          <a:prstGeom prst="rect">
            <a:avLst/>
          </a:prstGeom>
          <a:noFill/>
        </p:spPr>
        <p:txBody>
          <a:bodyPr wrap="square" rtlCol="0">
            <a:spAutoFit/>
          </a:bodyPr>
          <a:lstStyle/>
          <a:p>
            <a:pPr algn="ctr"/>
            <a:endParaRPr lang="de-DE" sz="1600" b="1" dirty="0" smtClean="0">
              <a:solidFill>
                <a:schemeClr val="accent4"/>
              </a:solidFill>
              <a:latin typeface="Arial" panose="020B0604020202020204" pitchFamily="34" charset="0"/>
              <a:cs typeface="Arial" pitchFamily="34" charset="0"/>
            </a:endParaRPr>
          </a:p>
          <a:p>
            <a:pPr algn="ctr"/>
            <a:r>
              <a:rPr lang="de-DE" sz="1600" b="1" dirty="0" smtClean="0">
                <a:solidFill>
                  <a:schemeClr val="accent4"/>
                </a:solidFill>
                <a:latin typeface="Arial" panose="020B0604020202020204" pitchFamily="34" charset="0"/>
                <a:cs typeface="Arial" pitchFamily="34" charset="0"/>
              </a:rPr>
              <a:t/>
            </a:r>
            <a:br>
              <a:rPr lang="de-DE" sz="1600" b="1" dirty="0" smtClean="0">
                <a:solidFill>
                  <a:schemeClr val="accent4"/>
                </a:solidFill>
                <a:latin typeface="Arial" panose="020B0604020202020204" pitchFamily="34" charset="0"/>
                <a:cs typeface="Arial" pitchFamily="34" charset="0"/>
              </a:rPr>
            </a:br>
            <a:r>
              <a:rPr lang="de-DE" sz="1600" b="1" dirty="0" smtClean="0">
                <a:solidFill>
                  <a:schemeClr val="accent4"/>
                </a:solidFill>
                <a:latin typeface="Arial" panose="020B0604020202020204" pitchFamily="34" charset="0"/>
                <a:cs typeface="Arial" pitchFamily="34" charset="0"/>
              </a:rPr>
              <a:t>Blackberry</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pic>
        <p:nvPicPr>
          <p:cNvPr id="40" name="Grafik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3953" y="3241936"/>
            <a:ext cx="1204111" cy="2020320"/>
          </a:xfrm>
          <a:prstGeom prst="rect">
            <a:avLst/>
          </a:prstGeom>
        </p:spPr>
      </p:pic>
      <p:sp>
        <p:nvSpPr>
          <p:cNvPr id="41" name="Ellipse 40"/>
          <p:cNvSpPr/>
          <p:nvPr/>
        </p:nvSpPr>
        <p:spPr bwMode="auto">
          <a:xfrm>
            <a:off x="4355976" y="1772816"/>
            <a:ext cx="360040" cy="36004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59" name="Textfeld 58"/>
          <p:cNvSpPr txBox="1"/>
          <p:nvPr/>
        </p:nvSpPr>
        <p:spPr>
          <a:xfrm>
            <a:off x="4958432" y="2187729"/>
            <a:ext cx="2088232" cy="1643527"/>
          </a:xfrm>
          <a:prstGeom prst="rect">
            <a:avLst/>
          </a:prstGeom>
          <a:noFill/>
        </p:spPr>
        <p:txBody>
          <a:bodyPr wrap="square" rtlCol="0">
            <a:spAutoFit/>
          </a:bodyPr>
          <a:lstStyle/>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r>
              <a:rPr lang="de-DE" sz="1600" b="1" dirty="0" smtClean="0">
                <a:solidFill>
                  <a:schemeClr val="accent4"/>
                </a:solidFill>
                <a:latin typeface="Arial" panose="020B0604020202020204" pitchFamily="34" charset="0"/>
                <a:cs typeface="Arial" pitchFamily="34" charset="0"/>
              </a:rPr>
              <a:t>Facebook</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pic>
        <p:nvPicPr>
          <p:cNvPr id="60" name="Grafik 59"/>
          <p:cNvPicPr>
            <a:picLocks noChangeAspect="1"/>
          </p:cNvPicPr>
          <p:nvPr/>
        </p:nvPicPr>
        <p:blipFill rotWithShape="1">
          <a:blip r:embed="rId6" cstate="print">
            <a:extLst>
              <a:ext uri="{28A0092B-C50C-407E-A947-70E740481C1C}">
                <a14:useLocalDpi xmlns:a14="http://schemas.microsoft.com/office/drawing/2010/main" val="0"/>
              </a:ext>
            </a:extLst>
          </a:blip>
          <a:srcRect r="9059"/>
          <a:stretch/>
        </p:blipFill>
        <p:spPr>
          <a:xfrm>
            <a:off x="5148064" y="5373216"/>
            <a:ext cx="2088232" cy="963799"/>
          </a:xfrm>
          <a:prstGeom prst="rect">
            <a:avLst/>
          </a:prstGeom>
        </p:spPr>
      </p:pic>
      <p:sp>
        <p:nvSpPr>
          <p:cNvPr id="61" name="Ellipse 60"/>
          <p:cNvSpPr/>
          <p:nvPr/>
        </p:nvSpPr>
        <p:spPr bwMode="auto">
          <a:xfrm>
            <a:off x="5796136" y="1772816"/>
            <a:ext cx="360040" cy="36004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62" name="Textfeld 61"/>
          <p:cNvSpPr txBox="1"/>
          <p:nvPr/>
        </p:nvSpPr>
        <p:spPr>
          <a:xfrm>
            <a:off x="6228184" y="2202435"/>
            <a:ext cx="2088232" cy="1643527"/>
          </a:xfrm>
          <a:prstGeom prst="rect">
            <a:avLst/>
          </a:prstGeom>
          <a:noFill/>
        </p:spPr>
        <p:txBody>
          <a:bodyPr wrap="square" rtlCol="0">
            <a:spAutoFit/>
          </a:bodyPr>
          <a:lstStyle/>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r>
              <a:rPr lang="de-DE" sz="1600" b="1" dirty="0" smtClean="0">
                <a:solidFill>
                  <a:schemeClr val="accent4"/>
                </a:solidFill>
                <a:latin typeface="Arial" panose="020B0604020202020204" pitchFamily="34" charset="0"/>
                <a:cs typeface="Arial" pitchFamily="34" charset="0"/>
              </a:rPr>
              <a:t>iPhone</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pic>
        <p:nvPicPr>
          <p:cNvPr id="63" name="Grafik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2563" y="3429001"/>
            <a:ext cx="1963853" cy="1368151"/>
          </a:xfrm>
          <a:prstGeom prst="rect">
            <a:avLst/>
          </a:prstGeom>
        </p:spPr>
      </p:pic>
      <p:sp>
        <p:nvSpPr>
          <p:cNvPr id="64" name="Ellipse 63"/>
          <p:cNvSpPr/>
          <p:nvPr/>
        </p:nvSpPr>
        <p:spPr bwMode="auto">
          <a:xfrm>
            <a:off x="7092280" y="1772816"/>
            <a:ext cx="360040" cy="36004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45" name="Textfeld 44"/>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1. Ein neues Datenschutzrecht? Musste das wirklich sein?!</a:t>
            </a:r>
          </a:p>
        </p:txBody>
      </p:sp>
    </p:spTree>
    <p:extLst>
      <p:ext uri="{BB962C8B-B14F-4D97-AF65-F5344CB8AC3E}">
        <p14:creationId xmlns:p14="http://schemas.microsoft.com/office/powerpoint/2010/main" val="31562081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P spid="31" grpId="0" animBg="1"/>
      <p:bldP spid="32" grpId="0"/>
      <p:bldP spid="37" grpId="0"/>
      <p:bldP spid="41" grpId="0" animBg="1"/>
      <p:bldP spid="59" grpId="0"/>
      <p:bldP spid="61" grpId="0" animBg="1"/>
      <p:bldP spid="62" grpId="0"/>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128792" cy="792088"/>
          </a:xfrm>
        </p:spPr>
        <p:txBody>
          <a:bodyPr/>
          <a:lstStyle/>
          <a:p>
            <a:r>
              <a:rPr lang="de-DE" sz="2800" dirty="0" smtClean="0"/>
              <a:t>Entwicklung der EU-DSGVO</a:t>
            </a:r>
            <a:endParaRPr lang="de-DE" sz="2800" dirty="0"/>
          </a:p>
        </p:txBody>
      </p:sp>
      <p:sp>
        <p:nvSpPr>
          <p:cNvPr id="8" name="Text Placeholder 7"/>
          <p:cNvSpPr>
            <a:spLocks noGrp="1"/>
          </p:cNvSpPr>
          <p:nvPr>
            <p:ph type="body" sz="quarter" idx="13"/>
          </p:nvPr>
        </p:nvSpPr>
        <p:spPr>
          <a:xfrm>
            <a:off x="250825" y="1124744"/>
            <a:ext cx="8136904" cy="352800"/>
          </a:xfrm>
        </p:spPr>
        <p:txBody>
          <a:bodyPr/>
          <a:lstStyle/>
          <a:p>
            <a:r>
              <a:rPr lang="de-DE" sz="1800" b="0" dirty="0" smtClean="0"/>
              <a:t>Was es 1995 noch nicht gab:</a:t>
            </a:r>
            <a:endParaRPr lang="de-DE" sz="1800" b="0" dirty="0"/>
          </a:p>
          <a:p>
            <a:pPr marL="641350" lvl="3" indent="-285750">
              <a:buFontTx/>
              <a:buChar char="-"/>
            </a:pPr>
            <a:endParaRPr lang="de-DE" sz="1800" dirty="0"/>
          </a:p>
        </p:txBody>
      </p:sp>
      <p:sp>
        <p:nvSpPr>
          <p:cNvPr id="2" name="Date Placeholder 1"/>
          <p:cNvSpPr>
            <a:spLocks noGrp="1"/>
          </p:cNvSpPr>
          <p:nvPr>
            <p:ph type="dt" sz="half" idx="14"/>
          </p:nvPr>
        </p:nvSpPr>
        <p:spPr>
          <a:xfrm>
            <a:off x="251520" y="6669302"/>
            <a:ext cx="2790000" cy="126000"/>
          </a:xfrm>
        </p:spPr>
        <p:txBody>
          <a:bodyPr/>
          <a:lstStyle/>
          <a:p>
            <a:r>
              <a:rPr lang="de-DE" smtClean="0"/>
              <a:t>www.ecovis.com</a:t>
            </a:r>
            <a:endParaRPr lang="de-DE" dirty="0"/>
          </a:p>
        </p:txBody>
      </p:sp>
      <p:sp>
        <p:nvSpPr>
          <p:cNvPr id="6" name="Footer Placeholder 5"/>
          <p:cNvSpPr>
            <a:spLocks noGrp="1"/>
          </p:cNvSpPr>
          <p:nvPr>
            <p:ph type="ftr" sz="quarter" idx="15"/>
          </p:nvPr>
        </p:nvSpPr>
        <p:spPr>
          <a:xfrm>
            <a:off x="3275856" y="6669302"/>
            <a:ext cx="3312368" cy="144074"/>
          </a:xfrm>
        </p:spPr>
        <p:txBody>
          <a:bodyPr/>
          <a:lstStyle/>
          <a:p>
            <a:r>
              <a:rPr lang="de-DE" smtClean="0"/>
              <a:t>Referentin: RA Marine Serebrjakova</a:t>
            </a:r>
            <a:endParaRPr lang="de-DE" dirty="0"/>
          </a:p>
        </p:txBody>
      </p:sp>
      <p:sp>
        <p:nvSpPr>
          <p:cNvPr id="5" name="Foliennummernplatzhalter 4"/>
          <p:cNvSpPr>
            <a:spLocks noGrp="1"/>
          </p:cNvSpPr>
          <p:nvPr>
            <p:ph type="sldNum" sz="quarter" idx="16"/>
          </p:nvPr>
        </p:nvSpPr>
        <p:spPr>
          <a:xfrm>
            <a:off x="8662080" y="6653626"/>
            <a:ext cx="230400" cy="151200"/>
          </a:xfrm>
        </p:spPr>
        <p:txBody>
          <a:bodyPr/>
          <a:lstStyle/>
          <a:p>
            <a:pPr algn="r"/>
            <a:fld id="{63FFF309-7B43-4697-A594-9877CC163A2D}" type="slidenum">
              <a:rPr lang="de-DE" smtClean="0"/>
              <a:pPr algn="r"/>
              <a:t>8</a:t>
            </a:fld>
            <a:endParaRPr lang="de-DE" dirty="0"/>
          </a:p>
        </p:txBody>
      </p:sp>
      <p:sp>
        <p:nvSpPr>
          <p:cNvPr id="23" name="Rad 22"/>
          <p:cNvSpPr/>
          <p:nvPr/>
        </p:nvSpPr>
        <p:spPr bwMode="auto">
          <a:xfrm>
            <a:off x="4355976" y="1782327"/>
            <a:ext cx="360040" cy="360040"/>
          </a:xfrm>
          <a:prstGeom prst="donut">
            <a:avLst>
              <a:gd name="adj" fmla="val 7987"/>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24" name="Rad 23"/>
          <p:cNvSpPr/>
          <p:nvPr/>
        </p:nvSpPr>
        <p:spPr bwMode="auto">
          <a:xfrm>
            <a:off x="5796136" y="1782327"/>
            <a:ext cx="360040" cy="360040"/>
          </a:xfrm>
          <a:prstGeom prst="donut">
            <a:avLst>
              <a:gd name="adj" fmla="val 7987"/>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38" name="Rad 37"/>
          <p:cNvSpPr/>
          <p:nvPr/>
        </p:nvSpPr>
        <p:spPr bwMode="auto">
          <a:xfrm>
            <a:off x="7092280" y="1782327"/>
            <a:ext cx="360040" cy="360040"/>
          </a:xfrm>
          <a:prstGeom prst="donut">
            <a:avLst>
              <a:gd name="adj" fmla="val 7987"/>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cxnSp>
        <p:nvCxnSpPr>
          <p:cNvPr id="39" name="Gerade Verbindung 38"/>
          <p:cNvCxnSpPr>
            <a:endCxn id="47" idx="6"/>
          </p:cNvCxnSpPr>
          <p:nvPr/>
        </p:nvCxnSpPr>
        <p:spPr>
          <a:xfrm flipH="1">
            <a:off x="611560" y="1962347"/>
            <a:ext cx="10081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flipH="1">
            <a:off x="1979712" y="1962347"/>
            <a:ext cx="108012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a:stCxn id="23" idx="2"/>
          </p:cNvCxnSpPr>
          <p:nvPr/>
        </p:nvCxnSpPr>
        <p:spPr>
          <a:xfrm flipH="1">
            <a:off x="3419872" y="1962347"/>
            <a:ext cx="936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a:stCxn id="24" idx="2"/>
            <a:endCxn id="23" idx="6"/>
          </p:cNvCxnSpPr>
          <p:nvPr/>
        </p:nvCxnSpPr>
        <p:spPr>
          <a:xfrm flipH="1">
            <a:off x="4716016" y="1962347"/>
            <a:ext cx="108012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a:stCxn id="38" idx="2"/>
            <a:endCxn id="24" idx="6"/>
          </p:cNvCxnSpPr>
          <p:nvPr/>
        </p:nvCxnSpPr>
        <p:spPr>
          <a:xfrm flipH="1">
            <a:off x="6156176" y="1962347"/>
            <a:ext cx="936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Ellipse 46"/>
          <p:cNvSpPr/>
          <p:nvPr/>
        </p:nvSpPr>
        <p:spPr bwMode="auto">
          <a:xfrm>
            <a:off x="251520" y="1782327"/>
            <a:ext cx="360040" cy="36004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48" name="Rad 47"/>
          <p:cNvSpPr/>
          <p:nvPr/>
        </p:nvSpPr>
        <p:spPr bwMode="auto">
          <a:xfrm>
            <a:off x="8316416" y="1782327"/>
            <a:ext cx="360040" cy="360040"/>
          </a:xfrm>
          <a:prstGeom prst="donut">
            <a:avLst>
              <a:gd name="adj" fmla="val 7987"/>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cxnSp>
        <p:nvCxnSpPr>
          <p:cNvPr id="49" name="Gerade Verbindung 48"/>
          <p:cNvCxnSpPr>
            <a:stCxn id="48" idx="2"/>
            <a:endCxn id="38" idx="6"/>
          </p:cNvCxnSpPr>
          <p:nvPr/>
        </p:nvCxnSpPr>
        <p:spPr>
          <a:xfrm flipH="1">
            <a:off x="7452320" y="1962347"/>
            <a:ext cx="86409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Textfeld 49"/>
          <p:cNvSpPr txBox="1"/>
          <p:nvPr/>
        </p:nvSpPr>
        <p:spPr>
          <a:xfrm>
            <a:off x="3468664" y="2187729"/>
            <a:ext cx="2088232" cy="1865126"/>
          </a:xfrm>
          <a:prstGeom prst="rect">
            <a:avLst/>
          </a:prstGeom>
          <a:noFill/>
        </p:spPr>
        <p:txBody>
          <a:bodyPr wrap="square" rtlCol="0">
            <a:spAutoFit/>
          </a:bodyPr>
          <a:lstStyle/>
          <a:p>
            <a:pPr algn="ctr"/>
            <a:r>
              <a:rPr lang="de-DE" sz="1600" b="1" dirty="0" smtClean="0">
                <a:solidFill>
                  <a:schemeClr val="accent4"/>
                </a:solidFill>
                <a:latin typeface="Arial" panose="020B0604020202020204" pitchFamily="34" charset="0"/>
                <a:cs typeface="Arial" pitchFamily="34" charset="0"/>
              </a:rPr>
              <a:t>2002</a:t>
            </a:r>
          </a:p>
          <a:p>
            <a:pPr algn="ctr"/>
            <a:endParaRPr lang="de-DE" sz="1600" b="1" dirty="0">
              <a:solidFill>
                <a:schemeClr val="accent4"/>
              </a:solidFill>
              <a:latin typeface="Arial" panose="020B0604020202020204" pitchFamily="34" charset="0"/>
              <a:cs typeface="Arial" pitchFamily="34" charset="0"/>
            </a:endParaRPr>
          </a:p>
          <a:p>
            <a:pPr algn="ctr"/>
            <a:r>
              <a:rPr lang="de-DE" sz="1600" b="1" dirty="0" smtClean="0">
                <a:solidFill>
                  <a:schemeClr val="accent4"/>
                </a:solidFill>
                <a:latin typeface="Arial" panose="020B0604020202020204" pitchFamily="34" charset="0"/>
                <a:cs typeface="Arial" pitchFamily="34" charset="0"/>
              </a:rPr>
              <a:t/>
            </a:r>
            <a:br>
              <a:rPr lang="de-DE" sz="1600" b="1" dirty="0" smtClean="0">
                <a:solidFill>
                  <a:schemeClr val="accent4"/>
                </a:solidFill>
                <a:latin typeface="Arial" panose="020B0604020202020204" pitchFamily="34" charset="0"/>
                <a:cs typeface="Arial" pitchFamily="34" charset="0"/>
              </a:rPr>
            </a:b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51" name="Textfeld 50"/>
          <p:cNvSpPr txBox="1"/>
          <p:nvPr/>
        </p:nvSpPr>
        <p:spPr>
          <a:xfrm>
            <a:off x="2195736" y="2178523"/>
            <a:ext cx="2088232" cy="1421928"/>
          </a:xfrm>
          <a:prstGeom prst="rect">
            <a:avLst/>
          </a:prstGeom>
          <a:noFill/>
        </p:spPr>
        <p:txBody>
          <a:bodyPr wrap="square" rtlCol="0">
            <a:spAutoFit/>
          </a:bodyPr>
          <a:lstStyle/>
          <a:p>
            <a:pPr algn="ctr"/>
            <a:r>
              <a:rPr lang="de-DE" sz="1600" b="1" dirty="0" smtClean="0">
                <a:solidFill>
                  <a:schemeClr val="accent4"/>
                </a:solidFill>
                <a:latin typeface="Arial" panose="020B0604020202020204" pitchFamily="34" charset="0"/>
                <a:cs typeface="Arial" pitchFamily="34" charset="0"/>
              </a:rPr>
              <a:t>1998</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52" name="Textfeld 51"/>
          <p:cNvSpPr txBox="1"/>
          <p:nvPr/>
        </p:nvSpPr>
        <p:spPr>
          <a:xfrm>
            <a:off x="4932040" y="2211946"/>
            <a:ext cx="2088232" cy="1865126"/>
          </a:xfrm>
          <a:prstGeom prst="rect">
            <a:avLst/>
          </a:prstGeom>
          <a:noFill/>
        </p:spPr>
        <p:txBody>
          <a:bodyPr wrap="square" rtlCol="0">
            <a:spAutoFit/>
          </a:bodyPr>
          <a:lstStyle/>
          <a:p>
            <a:pPr algn="ctr"/>
            <a:r>
              <a:rPr lang="de-DE" sz="1600" b="1" dirty="0" smtClean="0">
                <a:solidFill>
                  <a:schemeClr val="accent4"/>
                </a:solidFill>
                <a:latin typeface="Arial" panose="020B0604020202020204" pitchFamily="34" charset="0"/>
                <a:cs typeface="Arial" pitchFamily="34" charset="0"/>
              </a:rPr>
              <a:t>2004</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53" name="Textfeld 52"/>
          <p:cNvSpPr txBox="1"/>
          <p:nvPr/>
        </p:nvSpPr>
        <p:spPr>
          <a:xfrm>
            <a:off x="6228184" y="2211946"/>
            <a:ext cx="2088232" cy="1865126"/>
          </a:xfrm>
          <a:prstGeom prst="rect">
            <a:avLst/>
          </a:prstGeom>
          <a:noFill/>
        </p:spPr>
        <p:txBody>
          <a:bodyPr wrap="square" rtlCol="0">
            <a:spAutoFit/>
          </a:bodyPr>
          <a:lstStyle/>
          <a:p>
            <a:pPr algn="ctr"/>
            <a:r>
              <a:rPr lang="de-DE" sz="1600" b="1" dirty="0" smtClean="0">
                <a:solidFill>
                  <a:schemeClr val="accent4"/>
                </a:solidFill>
                <a:latin typeface="Arial" panose="020B0604020202020204" pitchFamily="34" charset="0"/>
                <a:cs typeface="Arial" pitchFamily="34" charset="0"/>
              </a:rPr>
              <a:t>2007</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54" name="Textfeld 53"/>
          <p:cNvSpPr txBox="1"/>
          <p:nvPr/>
        </p:nvSpPr>
        <p:spPr>
          <a:xfrm>
            <a:off x="755576" y="2178523"/>
            <a:ext cx="2088232" cy="1200329"/>
          </a:xfrm>
          <a:prstGeom prst="rect">
            <a:avLst/>
          </a:prstGeom>
          <a:noFill/>
        </p:spPr>
        <p:txBody>
          <a:bodyPr wrap="square" rtlCol="0">
            <a:spAutoFit/>
          </a:bodyPr>
          <a:lstStyle/>
          <a:p>
            <a:pPr algn="ctr"/>
            <a:r>
              <a:rPr lang="de-DE" sz="1600" b="1" dirty="0" smtClean="0">
                <a:solidFill>
                  <a:schemeClr val="accent4"/>
                </a:solidFill>
              </a:rPr>
              <a:t>1996 </a:t>
            </a:r>
            <a:endParaRPr lang="de-DE" sz="1600" b="1" dirty="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55" name="Textfeld 54"/>
          <p:cNvSpPr txBox="1"/>
          <p:nvPr/>
        </p:nvSpPr>
        <p:spPr>
          <a:xfrm>
            <a:off x="7452320" y="2220672"/>
            <a:ext cx="2088232" cy="1865126"/>
          </a:xfrm>
          <a:prstGeom prst="rect">
            <a:avLst/>
          </a:prstGeom>
          <a:noFill/>
        </p:spPr>
        <p:txBody>
          <a:bodyPr wrap="square" rtlCol="0">
            <a:spAutoFit/>
          </a:bodyPr>
          <a:lstStyle/>
          <a:p>
            <a:pPr algn="ctr"/>
            <a:r>
              <a:rPr lang="de-DE" sz="1600" b="1" dirty="0" smtClean="0">
                <a:solidFill>
                  <a:schemeClr val="accent4"/>
                </a:solidFill>
                <a:latin typeface="Arial" panose="020B0604020202020204" pitchFamily="34" charset="0"/>
                <a:cs typeface="Arial" pitchFamily="34" charset="0"/>
              </a:rPr>
              <a:t>aktuell</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56" name="Rad 55"/>
          <p:cNvSpPr/>
          <p:nvPr/>
        </p:nvSpPr>
        <p:spPr bwMode="auto">
          <a:xfrm>
            <a:off x="3059832" y="1782327"/>
            <a:ext cx="360040" cy="360040"/>
          </a:xfrm>
          <a:prstGeom prst="donut">
            <a:avLst>
              <a:gd name="adj" fmla="val 7987"/>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57" name="Textfeld 56"/>
          <p:cNvSpPr txBox="1"/>
          <p:nvPr/>
        </p:nvSpPr>
        <p:spPr>
          <a:xfrm>
            <a:off x="-612576" y="2178523"/>
            <a:ext cx="2088232" cy="1421928"/>
          </a:xfrm>
          <a:prstGeom prst="rect">
            <a:avLst/>
          </a:prstGeom>
          <a:noFill/>
        </p:spPr>
        <p:txBody>
          <a:bodyPr wrap="square" rtlCol="0">
            <a:spAutoFit/>
          </a:bodyPr>
          <a:lstStyle/>
          <a:p>
            <a:pPr algn="ctr"/>
            <a:r>
              <a:rPr lang="de-DE" sz="1600" b="1" dirty="0" smtClean="0">
                <a:solidFill>
                  <a:schemeClr val="accent4"/>
                </a:solidFill>
                <a:latin typeface="Arial" panose="020B0604020202020204" pitchFamily="34" charset="0"/>
                <a:cs typeface="Arial" pitchFamily="34" charset="0"/>
              </a:rPr>
              <a:t>1995</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58" name="Rad 57"/>
          <p:cNvSpPr/>
          <p:nvPr/>
        </p:nvSpPr>
        <p:spPr bwMode="auto">
          <a:xfrm>
            <a:off x="1619672" y="1772816"/>
            <a:ext cx="360040" cy="360040"/>
          </a:xfrm>
          <a:prstGeom prst="donut">
            <a:avLst>
              <a:gd name="adj" fmla="val 7987"/>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28" name="Ellipse 27"/>
          <p:cNvSpPr/>
          <p:nvPr/>
        </p:nvSpPr>
        <p:spPr bwMode="auto">
          <a:xfrm>
            <a:off x="1619672" y="1782327"/>
            <a:ext cx="360040" cy="36004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748" y="3500005"/>
            <a:ext cx="2822100" cy="1585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feld 29"/>
          <p:cNvSpPr txBox="1"/>
          <p:nvPr/>
        </p:nvSpPr>
        <p:spPr>
          <a:xfrm>
            <a:off x="755576" y="2178523"/>
            <a:ext cx="2088232" cy="2086725"/>
          </a:xfrm>
          <a:prstGeom prst="rect">
            <a:avLst/>
          </a:prstGeom>
          <a:noFill/>
        </p:spPr>
        <p:txBody>
          <a:bodyPr wrap="square" rtlCol="0">
            <a:spAutoFit/>
          </a:bodyPr>
          <a:lstStyle/>
          <a:p>
            <a:pPr algn="ctr"/>
            <a:r>
              <a:rPr lang="de-DE" sz="1600" b="1" dirty="0" smtClean="0">
                <a:solidFill>
                  <a:schemeClr val="accent4"/>
                </a:solidFill>
              </a:rPr>
              <a:t> </a:t>
            </a:r>
            <a:endParaRPr lang="de-DE" sz="1600" b="1" dirty="0">
              <a:solidFill>
                <a:schemeClr val="accent4"/>
              </a:solidFill>
            </a:endParaRPr>
          </a:p>
          <a:p>
            <a:pPr algn="ctr"/>
            <a:endParaRPr lang="de-DE" sz="1600" b="1" dirty="0">
              <a:solidFill>
                <a:schemeClr val="accent4"/>
              </a:solidFill>
            </a:endParaRPr>
          </a:p>
          <a:p>
            <a:pPr algn="ctr"/>
            <a:r>
              <a:rPr lang="de-DE" sz="1600" b="1" dirty="0">
                <a:solidFill>
                  <a:schemeClr val="accent4"/>
                </a:solidFill>
              </a:rPr>
              <a:t>Nokia 9000 Communicator </a:t>
            </a:r>
          </a:p>
          <a:p>
            <a:pPr algn="ctr"/>
            <a:r>
              <a:rPr lang="de-DE" sz="1600" b="1" dirty="0">
                <a:solidFill>
                  <a:schemeClr val="accent4"/>
                </a:solidFill>
              </a:rPr>
              <a:t>(VK: 2.700 D-Mark)</a:t>
            </a:r>
            <a:endParaRPr lang="de-DE" sz="1600" b="1" dirty="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sp>
        <p:nvSpPr>
          <p:cNvPr id="31" name="Ellipse 30"/>
          <p:cNvSpPr/>
          <p:nvPr/>
        </p:nvSpPr>
        <p:spPr bwMode="auto">
          <a:xfrm>
            <a:off x="3059832" y="1782327"/>
            <a:ext cx="360040" cy="36004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32" name="Textfeld 31"/>
          <p:cNvSpPr txBox="1"/>
          <p:nvPr/>
        </p:nvSpPr>
        <p:spPr>
          <a:xfrm>
            <a:off x="2195736" y="2178523"/>
            <a:ext cx="2088232" cy="1643527"/>
          </a:xfrm>
          <a:prstGeom prst="rect">
            <a:avLst/>
          </a:prstGeom>
          <a:noFill/>
        </p:spPr>
        <p:txBody>
          <a:bodyPr wrap="square" rtlCol="0">
            <a:spAutoFit/>
          </a:bodyPr>
          <a:lstStyle/>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r>
              <a:rPr lang="de-DE" sz="1600" b="1" dirty="0" smtClean="0">
                <a:solidFill>
                  <a:schemeClr val="accent4"/>
                </a:solidFill>
                <a:latin typeface="Arial" panose="020B0604020202020204" pitchFamily="34" charset="0"/>
                <a:cs typeface="Arial" pitchFamily="34" charset="0"/>
              </a:rPr>
              <a:t>Google</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pic>
        <p:nvPicPr>
          <p:cNvPr id="33" name="Grafik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2868" y="5373217"/>
            <a:ext cx="3325156" cy="934800"/>
          </a:xfrm>
          <a:prstGeom prst="rect">
            <a:avLst/>
          </a:prstGeom>
        </p:spPr>
      </p:pic>
      <p:sp>
        <p:nvSpPr>
          <p:cNvPr id="37" name="Textfeld 36"/>
          <p:cNvSpPr txBox="1"/>
          <p:nvPr/>
        </p:nvSpPr>
        <p:spPr>
          <a:xfrm>
            <a:off x="3498876" y="2178523"/>
            <a:ext cx="2088232" cy="1643527"/>
          </a:xfrm>
          <a:prstGeom prst="rect">
            <a:avLst/>
          </a:prstGeom>
          <a:noFill/>
        </p:spPr>
        <p:txBody>
          <a:bodyPr wrap="square" rtlCol="0">
            <a:spAutoFit/>
          </a:bodyPr>
          <a:lstStyle/>
          <a:p>
            <a:pPr algn="ctr"/>
            <a:endParaRPr lang="de-DE" sz="1600" b="1" dirty="0" smtClean="0">
              <a:solidFill>
                <a:schemeClr val="accent4"/>
              </a:solidFill>
              <a:latin typeface="Arial" panose="020B0604020202020204" pitchFamily="34" charset="0"/>
              <a:cs typeface="Arial" pitchFamily="34" charset="0"/>
            </a:endParaRPr>
          </a:p>
          <a:p>
            <a:pPr algn="ctr"/>
            <a:r>
              <a:rPr lang="de-DE" sz="1600" b="1" dirty="0" smtClean="0">
                <a:solidFill>
                  <a:schemeClr val="accent4"/>
                </a:solidFill>
                <a:latin typeface="Arial" panose="020B0604020202020204" pitchFamily="34" charset="0"/>
                <a:cs typeface="Arial" pitchFamily="34" charset="0"/>
              </a:rPr>
              <a:t/>
            </a:r>
            <a:br>
              <a:rPr lang="de-DE" sz="1600" b="1" dirty="0" smtClean="0">
                <a:solidFill>
                  <a:schemeClr val="accent4"/>
                </a:solidFill>
                <a:latin typeface="Arial" panose="020B0604020202020204" pitchFamily="34" charset="0"/>
                <a:cs typeface="Arial" pitchFamily="34" charset="0"/>
              </a:rPr>
            </a:br>
            <a:r>
              <a:rPr lang="de-DE" sz="1600" b="1" dirty="0" smtClean="0">
                <a:solidFill>
                  <a:schemeClr val="accent4"/>
                </a:solidFill>
                <a:latin typeface="Arial" panose="020B0604020202020204" pitchFamily="34" charset="0"/>
                <a:cs typeface="Arial" pitchFamily="34" charset="0"/>
              </a:rPr>
              <a:t>Blackberry</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pic>
        <p:nvPicPr>
          <p:cNvPr id="40" name="Grafik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3953" y="3241936"/>
            <a:ext cx="1204111" cy="2020320"/>
          </a:xfrm>
          <a:prstGeom prst="rect">
            <a:avLst/>
          </a:prstGeom>
        </p:spPr>
      </p:pic>
      <p:sp>
        <p:nvSpPr>
          <p:cNvPr id="41" name="Ellipse 40"/>
          <p:cNvSpPr/>
          <p:nvPr/>
        </p:nvSpPr>
        <p:spPr bwMode="auto">
          <a:xfrm>
            <a:off x="4355976" y="1772816"/>
            <a:ext cx="360040" cy="36004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59" name="Textfeld 58"/>
          <p:cNvSpPr txBox="1"/>
          <p:nvPr/>
        </p:nvSpPr>
        <p:spPr>
          <a:xfrm>
            <a:off x="4958432" y="2187729"/>
            <a:ext cx="2088232" cy="1643527"/>
          </a:xfrm>
          <a:prstGeom prst="rect">
            <a:avLst/>
          </a:prstGeom>
          <a:noFill/>
        </p:spPr>
        <p:txBody>
          <a:bodyPr wrap="square" rtlCol="0">
            <a:spAutoFit/>
          </a:bodyPr>
          <a:lstStyle/>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r>
              <a:rPr lang="de-DE" sz="1600" b="1" dirty="0" smtClean="0">
                <a:solidFill>
                  <a:schemeClr val="accent4"/>
                </a:solidFill>
                <a:latin typeface="Arial" panose="020B0604020202020204" pitchFamily="34" charset="0"/>
                <a:cs typeface="Arial" pitchFamily="34" charset="0"/>
              </a:rPr>
              <a:t>Facebook</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pic>
        <p:nvPicPr>
          <p:cNvPr id="60" name="Grafik 59"/>
          <p:cNvPicPr>
            <a:picLocks noChangeAspect="1"/>
          </p:cNvPicPr>
          <p:nvPr/>
        </p:nvPicPr>
        <p:blipFill rotWithShape="1">
          <a:blip r:embed="rId6" cstate="print">
            <a:extLst>
              <a:ext uri="{28A0092B-C50C-407E-A947-70E740481C1C}">
                <a14:useLocalDpi xmlns:a14="http://schemas.microsoft.com/office/drawing/2010/main" val="0"/>
              </a:ext>
            </a:extLst>
          </a:blip>
          <a:srcRect r="9059"/>
          <a:stretch/>
        </p:blipFill>
        <p:spPr>
          <a:xfrm>
            <a:off x="5148064" y="5373216"/>
            <a:ext cx="2088232" cy="963799"/>
          </a:xfrm>
          <a:prstGeom prst="rect">
            <a:avLst/>
          </a:prstGeom>
        </p:spPr>
      </p:pic>
      <p:sp>
        <p:nvSpPr>
          <p:cNvPr id="61" name="Ellipse 60"/>
          <p:cNvSpPr/>
          <p:nvPr/>
        </p:nvSpPr>
        <p:spPr bwMode="auto">
          <a:xfrm>
            <a:off x="5796136" y="1772816"/>
            <a:ext cx="360040" cy="36004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62" name="Textfeld 61"/>
          <p:cNvSpPr txBox="1"/>
          <p:nvPr/>
        </p:nvSpPr>
        <p:spPr>
          <a:xfrm>
            <a:off x="6228184" y="2202435"/>
            <a:ext cx="2088232" cy="1643527"/>
          </a:xfrm>
          <a:prstGeom prst="rect">
            <a:avLst/>
          </a:prstGeom>
          <a:noFill/>
        </p:spPr>
        <p:txBody>
          <a:bodyPr wrap="square" rtlCol="0">
            <a:spAutoFit/>
          </a:bodyPr>
          <a:lstStyle/>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r>
              <a:rPr lang="de-DE" sz="1600" b="1" dirty="0" smtClean="0">
                <a:solidFill>
                  <a:schemeClr val="accent4"/>
                </a:solidFill>
                <a:latin typeface="Arial" panose="020B0604020202020204" pitchFamily="34" charset="0"/>
                <a:cs typeface="Arial" pitchFamily="34" charset="0"/>
              </a:rPr>
              <a:t>iPhone</a:t>
            </a: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a:p>
            <a:pPr algn="ctr"/>
            <a:endParaRPr lang="de-DE" sz="1600" b="1" dirty="0">
              <a:solidFill>
                <a:schemeClr val="accent4"/>
              </a:solidFill>
              <a:latin typeface="Arial" panose="020B0604020202020204" pitchFamily="34" charset="0"/>
              <a:cs typeface="Arial" pitchFamily="34" charset="0"/>
            </a:endParaRPr>
          </a:p>
          <a:p>
            <a:pPr algn="ctr"/>
            <a:endParaRPr lang="de-DE" sz="1600" b="1" dirty="0" smtClean="0">
              <a:solidFill>
                <a:schemeClr val="accent4"/>
              </a:solidFill>
              <a:latin typeface="Arial" panose="020B0604020202020204" pitchFamily="34" charset="0"/>
              <a:cs typeface="Arial" pitchFamily="34" charset="0"/>
            </a:endParaRPr>
          </a:p>
        </p:txBody>
      </p:sp>
      <p:pic>
        <p:nvPicPr>
          <p:cNvPr id="63" name="Grafik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2563" y="3429001"/>
            <a:ext cx="1963853" cy="1368151"/>
          </a:xfrm>
          <a:prstGeom prst="rect">
            <a:avLst/>
          </a:prstGeom>
        </p:spPr>
      </p:pic>
      <p:sp>
        <p:nvSpPr>
          <p:cNvPr id="64" name="Ellipse 63"/>
          <p:cNvSpPr/>
          <p:nvPr/>
        </p:nvSpPr>
        <p:spPr bwMode="auto">
          <a:xfrm>
            <a:off x="7092280" y="1772816"/>
            <a:ext cx="360040" cy="36004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70" name="Textfeld 69"/>
          <p:cNvSpPr txBox="1"/>
          <p:nvPr/>
        </p:nvSpPr>
        <p:spPr>
          <a:xfrm>
            <a:off x="755576" y="2174379"/>
            <a:ext cx="2088232" cy="2086725"/>
          </a:xfrm>
          <a:prstGeom prst="rect">
            <a:avLst/>
          </a:prstGeom>
          <a:noFill/>
        </p:spPr>
        <p:txBody>
          <a:bodyPr wrap="square" rtlCol="0">
            <a:spAutoFit/>
          </a:bodyPr>
          <a:lstStyle/>
          <a:p>
            <a:pPr algn="ctr"/>
            <a:r>
              <a:rPr lang="de-DE" sz="1600" b="1" dirty="0" smtClean="0">
                <a:solidFill>
                  <a:schemeClr val="bg1">
                    <a:lumMod val="65000"/>
                  </a:schemeClr>
                </a:solidFill>
              </a:rPr>
              <a:t> </a:t>
            </a:r>
            <a:endParaRPr lang="de-DE" sz="1600" b="1" dirty="0">
              <a:solidFill>
                <a:schemeClr val="bg1">
                  <a:lumMod val="65000"/>
                </a:schemeClr>
              </a:solidFill>
            </a:endParaRPr>
          </a:p>
          <a:p>
            <a:pPr algn="ctr"/>
            <a:endParaRPr lang="de-DE" sz="1600" b="1" dirty="0">
              <a:solidFill>
                <a:schemeClr val="bg1">
                  <a:lumMod val="65000"/>
                </a:schemeClr>
              </a:solidFill>
            </a:endParaRPr>
          </a:p>
          <a:p>
            <a:pPr algn="ctr"/>
            <a:r>
              <a:rPr lang="de-DE" sz="1600" b="1" dirty="0">
                <a:solidFill>
                  <a:schemeClr val="bg1">
                    <a:lumMod val="65000"/>
                  </a:schemeClr>
                </a:solidFill>
              </a:rPr>
              <a:t>Nokia 9000 Communicator </a:t>
            </a:r>
          </a:p>
          <a:p>
            <a:pPr algn="ctr"/>
            <a:r>
              <a:rPr lang="de-DE" sz="1600" b="1" dirty="0">
                <a:solidFill>
                  <a:schemeClr val="bg1">
                    <a:lumMod val="65000"/>
                  </a:schemeClr>
                </a:solidFill>
              </a:rPr>
              <a:t>(VK: 2.700 D-Mark)</a:t>
            </a: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p:txBody>
      </p:sp>
      <p:sp>
        <p:nvSpPr>
          <p:cNvPr id="71" name="Textfeld 70"/>
          <p:cNvSpPr txBox="1"/>
          <p:nvPr/>
        </p:nvSpPr>
        <p:spPr>
          <a:xfrm>
            <a:off x="2195736" y="2174379"/>
            <a:ext cx="2088232" cy="1643527"/>
          </a:xfrm>
          <a:prstGeom prst="rect">
            <a:avLst/>
          </a:prstGeom>
          <a:noFill/>
        </p:spPr>
        <p:txBody>
          <a:bodyPr wrap="square" rtlCol="0">
            <a:spAutoFit/>
          </a:bodyPr>
          <a:lstStyle/>
          <a:p>
            <a:pPr algn="ctr"/>
            <a:endParaRPr lang="de-DE" sz="1600" b="1" dirty="0" smtClean="0">
              <a:solidFill>
                <a:schemeClr val="bg1">
                  <a:lumMod val="65000"/>
                </a:schemeClr>
              </a:solidFill>
              <a:latin typeface="Arial" panose="020B0604020202020204" pitchFamily="34" charset="0"/>
              <a:cs typeface="Arial" pitchFamily="34" charset="0"/>
            </a:endParaRPr>
          </a:p>
          <a:p>
            <a:pPr algn="ctr"/>
            <a:endParaRPr lang="de-DE" sz="1600" b="1" dirty="0">
              <a:solidFill>
                <a:schemeClr val="bg1">
                  <a:lumMod val="65000"/>
                </a:schemeClr>
              </a:solidFill>
              <a:latin typeface="Arial" panose="020B0604020202020204" pitchFamily="34" charset="0"/>
              <a:cs typeface="Arial" pitchFamily="34" charset="0"/>
            </a:endParaRPr>
          </a:p>
          <a:p>
            <a:pPr algn="ctr"/>
            <a:r>
              <a:rPr lang="de-DE" sz="1600" b="1" dirty="0" smtClean="0">
                <a:solidFill>
                  <a:schemeClr val="bg1">
                    <a:lumMod val="65000"/>
                  </a:schemeClr>
                </a:solidFill>
                <a:latin typeface="Arial" panose="020B0604020202020204" pitchFamily="34" charset="0"/>
                <a:cs typeface="Arial" pitchFamily="34" charset="0"/>
              </a:rPr>
              <a:t>Google</a:t>
            </a: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p:txBody>
      </p:sp>
      <p:sp>
        <p:nvSpPr>
          <p:cNvPr id="72" name="Textfeld 71"/>
          <p:cNvSpPr txBox="1"/>
          <p:nvPr/>
        </p:nvSpPr>
        <p:spPr>
          <a:xfrm>
            <a:off x="3498876" y="2174379"/>
            <a:ext cx="2088232" cy="1643527"/>
          </a:xfrm>
          <a:prstGeom prst="rect">
            <a:avLst/>
          </a:prstGeom>
          <a:noFill/>
        </p:spPr>
        <p:txBody>
          <a:bodyPr wrap="square" rtlCol="0">
            <a:spAutoFit/>
          </a:bodyPr>
          <a:lstStyle/>
          <a:p>
            <a:pPr algn="ctr"/>
            <a:endParaRPr lang="de-DE" sz="1600" b="1" dirty="0" smtClean="0">
              <a:solidFill>
                <a:schemeClr val="bg1">
                  <a:lumMod val="65000"/>
                </a:schemeClr>
              </a:solidFill>
              <a:latin typeface="Arial" panose="020B0604020202020204" pitchFamily="34" charset="0"/>
              <a:cs typeface="Arial" pitchFamily="34" charset="0"/>
            </a:endParaRPr>
          </a:p>
          <a:p>
            <a:pPr algn="ctr"/>
            <a:r>
              <a:rPr lang="de-DE" sz="1600" b="1" dirty="0" smtClean="0">
                <a:solidFill>
                  <a:schemeClr val="bg1">
                    <a:lumMod val="65000"/>
                  </a:schemeClr>
                </a:solidFill>
                <a:latin typeface="Arial" panose="020B0604020202020204" pitchFamily="34" charset="0"/>
                <a:cs typeface="Arial" pitchFamily="34" charset="0"/>
              </a:rPr>
              <a:t/>
            </a:r>
            <a:br>
              <a:rPr lang="de-DE" sz="1600" b="1" dirty="0" smtClean="0">
                <a:solidFill>
                  <a:schemeClr val="bg1">
                    <a:lumMod val="65000"/>
                  </a:schemeClr>
                </a:solidFill>
                <a:latin typeface="Arial" panose="020B0604020202020204" pitchFamily="34" charset="0"/>
                <a:cs typeface="Arial" pitchFamily="34" charset="0"/>
              </a:rPr>
            </a:br>
            <a:r>
              <a:rPr lang="de-DE" sz="1600" b="1" dirty="0" smtClean="0">
                <a:solidFill>
                  <a:schemeClr val="bg1">
                    <a:lumMod val="65000"/>
                  </a:schemeClr>
                </a:solidFill>
                <a:latin typeface="Arial" panose="020B0604020202020204" pitchFamily="34" charset="0"/>
                <a:cs typeface="Arial" pitchFamily="34" charset="0"/>
              </a:rPr>
              <a:t>Blackberry</a:t>
            </a: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p:txBody>
      </p:sp>
      <p:sp>
        <p:nvSpPr>
          <p:cNvPr id="73" name="Textfeld 72"/>
          <p:cNvSpPr txBox="1"/>
          <p:nvPr/>
        </p:nvSpPr>
        <p:spPr>
          <a:xfrm>
            <a:off x="4958432" y="2183585"/>
            <a:ext cx="2088232" cy="1643527"/>
          </a:xfrm>
          <a:prstGeom prst="rect">
            <a:avLst/>
          </a:prstGeom>
          <a:noFill/>
        </p:spPr>
        <p:txBody>
          <a:bodyPr wrap="square" rtlCol="0">
            <a:spAutoFit/>
          </a:bodyPr>
          <a:lstStyle/>
          <a:p>
            <a:pPr algn="ctr"/>
            <a:endParaRPr lang="de-DE" sz="1600" b="1" dirty="0" smtClean="0">
              <a:solidFill>
                <a:schemeClr val="bg1">
                  <a:lumMod val="65000"/>
                </a:schemeClr>
              </a:solidFill>
              <a:latin typeface="Arial" panose="020B0604020202020204" pitchFamily="34" charset="0"/>
              <a:cs typeface="Arial" pitchFamily="34" charset="0"/>
            </a:endParaRPr>
          </a:p>
          <a:p>
            <a:pPr algn="ctr"/>
            <a:endParaRPr lang="de-DE" sz="1600" b="1" dirty="0">
              <a:solidFill>
                <a:schemeClr val="bg1">
                  <a:lumMod val="65000"/>
                </a:schemeClr>
              </a:solidFill>
              <a:latin typeface="Arial" panose="020B0604020202020204" pitchFamily="34" charset="0"/>
              <a:cs typeface="Arial" pitchFamily="34" charset="0"/>
            </a:endParaRPr>
          </a:p>
          <a:p>
            <a:pPr algn="ctr"/>
            <a:r>
              <a:rPr lang="de-DE" sz="1600" b="1" dirty="0" smtClean="0">
                <a:solidFill>
                  <a:schemeClr val="bg1">
                    <a:lumMod val="65000"/>
                  </a:schemeClr>
                </a:solidFill>
                <a:latin typeface="Arial" panose="020B0604020202020204" pitchFamily="34" charset="0"/>
                <a:cs typeface="Arial" pitchFamily="34" charset="0"/>
              </a:rPr>
              <a:t>Facebook</a:t>
            </a: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p:txBody>
      </p:sp>
      <p:sp>
        <p:nvSpPr>
          <p:cNvPr id="74" name="Textfeld 73"/>
          <p:cNvSpPr txBox="1"/>
          <p:nvPr/>
        </p:nvSpPr>
        <p:spPr>
          <a:xfrm>
            <a:off x="6228184" y="2198291"/>
            <a:ext cx="2088232" cy="1643527"/>
          </a:xfrm>
          <a:prstGeom prst="rect">
            <a:avLst/>
          </a:prstGeom>
          <a:noFill/>
        </p:spPr>
        <p:txBody>
          <a:bodyPr wrap="square" rtlCol="0">
            <a:spAutoFit/>
          </a:bodyPr>
          <a:lstStyle/>
          <a:p>
            <a:pPr algn="ctr"/>
            <a:endParaRPr lang="de-DE" sz="1600" b="1" dirty="0" smtClean="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a:p>
            <a:pPr algn="ctr"/>
            <a:r>
              <a:rPr lang="de-DE" sz="1600" b="1" dirty="0" smtClean="0">
                <a:solidFill>
                  <a:schemeClr val="bg1">
                    <a:lumMod val="65000"/>
                  </a:schemeClr>
                </a:solidFill>
                <a:latin typeface="Arial" panose="020B0604020202020204" pitchFamily="34" charset="0"/>
                <a:cs typeface="Arial" pitchFamily="34" charset="0"/>
              </a:rPr>
              <a:t>iPhone</a:t>
            </a: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p:txBody>
      </p:sp>
      <p:sp>
        <p:nvSpPr>
          <p:cNvPr id="75" name="Textfeld 74"/>
          <p:cNvSpPr txBox="1"/>
          <p:nvPr/>
        </p:nvSpPr>
        <p:spPr>
          <a:xfrm>
            <a:off x="3468664" y="2187729"/>
            <a:ext cx="2088232" cy="1865126"/>
          </a:xfrm>
          <a:prstGeom prst="rect">
            <a:avLst/>
          </a:prstGeom>
          <a:noFill/>
        </p:spPr>
        <p:txBody>
          <a:bodyPr wrap="square" rtlCol="0">
            <a:spAutoFit/>
          </a:bodyPr>
          <a:lstStyle/>
          <a:p>
            <a:pPr algn="ctr"/>
            <a:r>
              <a:rPr lang="de-DE" sz="1600" b="1" dirty="0" smtClean="0">
                <a:solidFill>
                  <a:schemeClr val="bg1">
                    <a:lumMod val="65000"/>
                  </a:schemeClr>
                </a:solidFill>
                <a:latin typeface="Arial" panose="020B0604020202020204" pitchFamily="34" charset="0"/>
                <a:cs typeface="Arial" pitchFamily="34" charset="0"/>
              </a:rPr>
              <a:t>2002</a:t>
            </a:r>
          </a:p>
          <a:p>
            <a:pPr algn="ctr"/>
            <a:endParaRPr lang="de-DE" sz="1600" b="1" dirty="0">
              <a:solidFill>
                <a:schemeClr val="bg1">
                  <a:lumMod val="65000"/>
                </a:schemeClr>
              </a:solidFill>
              <a:latin typeface="Arial" panose="020B0604020202020204" pitchFamily="34" charset="0"/>
              <a:cs typeface="Arial" pitchFamily="34" charset="0"/>
            </a:endParaRPr>
          </a:p>
          <a:p>
            <a:pPr algn="ctr"/>
            <a:r>
              <a:rPr lang="de-DE" sz="1600" b="1" dirty="0" smtClean="0">
                <a:solidFill>
                  <a:schemeClr val="bg1">
                    <a:lumMod val="65000"/>
                  </a:schemeClr>
                </a:solidFill>
                <a:latin typeface="Arial" panose="020B0604020202020204" pitchFamily="34" charset="0"/>
                <a:cs typeface="Arial" pitchFamily="34" charset="0"/>
              </a:rPr>
              <a:t/>
            </a:r>
            <a:br>
              <a:rPr lang="de-DE" sz="1600" b="1" dirty="0" smtClean="0">
                <a:solidFill>
                  <a:schemeClr val="bg1">
                    <a:lumMod val="65000"/>
                  </a:schemeClr>
                </a:solidFill>
                <a:latin typeface="Arial" panose="020B0604020202020204" pitchFamily="34" charset="0"/>
                <a:cs typeface="Arial" pitchFamily="34" charset="0"/>
              </a:rPr>
            </a:br>
            <a:endParaRPr lang="de-DE" sz="1600" b="1" dirty="0" smtClean="0">
              <a:solidFill>
                <a:schemeClr val="bg1">
                  <a:lumMod val="65000"/>
                </a:schemeClr>
              </a:solidFill>
              <a:latin typeface="Arial" panose="020B0604020202020204" pitchFamily="34" charset="0"/>
              <a:cs typeface="Arial" pitchFamily="34" charset="0"/>
            </a:endParaRP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p:txBody>
      </p:sp>
      <p:sp>
        <p:nvSpPr>
          <p:cNvPr id="76" name="Textfeld 75"/>
          <p:cNvSpPr txBox="1"/>
          <p:nvPr/>
        </p:nvSpPr>
        <p:spPr>
          <a:xfrm>
            <a:off x="2195736" y="2178523"/>
            <a:ext cx="2088232" cy="1421928"/>
          </a:xfrm>
          <a:prstGeom prst="rect">
            <a:avLst/>
          </a:prstGeom>
          <a:noFill/>
        </p:spPr>
        <p:txBody>
          <a:bodyPr wrap="square" rtlCol="0">
            <a:spAutoFit/>
          </a:bodyPr>
          <a:lstStyle/>
          <a:p>
            <a:pPr algn="ctr"/>
            <a:r>
              <a:rPr lang="de-DE" sz="1600" b="1" dirty="0" smtClean="0">
                <a:solidFill>
                  <a:schemeClr val="bg1">
                    <a:lumMod val="65000"/>
                  </a:schemeClr>
                </a:solidFill>
                <a:latin typeface="Arial" panose="020B0604020202020204" pitchFamily="34" charset="0"/>
                <a:cs typeface="Arial" pitchFamily="34" charset="0"/>
              </a:rPr>
              <a:t>1998</a:t>
            </a: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p:txBody>
      </p:sp>
      <p:sp>
        <p:nvSpPr>
          <p:cNvPr id="77" name="Textfeld 76"/>
          <p:cNvSpPr txBox="1"/>
          <p:nvPr/>
        </p:nvSpPr>
        <p:spPr>
          <a:xfrm>
            <a:off x="4932040" y="2211946"/>
            <a:ext cx="2088232" cy="1865126"/>
          </a:xfrm>
          <a:prstGeom prst="rect">
            <a:avLst/>
          </a:prstGeom>
          <a:noFill/>
        </p:spPr>
        <p:txBody>
          <a:bodyPr wrap="square" rtlCol="0">
            <a:spAutoFit/>
          </a:bodyPr>
          <a:lstStyle/>
          <a:p>
            <a:pPr algn="ctr"/>
            <a:r>
              <a:rPr lang="de-DE" sz="1600" b="1" dirty="0" smtClean="0">
                <a:solidFill>
                  <a:schemeClr val="bg1">
                    <a:lumMod val="65000"/>
                  </a:schemeClr>
                </a:solidFill>
                <a:latin typeface="Arial" panose="020B0604020202020204" pitchFamily="34" charset="0"/>
                <a:cs typeface="Arial" pitchFamily="34" charset="0"/>
              </a:rPr>
              <a:t>2004</a:t>
            </a: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p:txBody>
      </p:sp>
      <p:sp>
        <p:nvSpPr>
          <p:cNvPr id="78" name="Textfeld 77"/>
          <p:cNvSpPr txBox="1"/>
          <p:nvPr/>
        </p:nvSpPr>
        <p:spPr>
          <a:xfrm>
            <a:off x="6228184" y="2211946"/>
            <a:ext cx="2088232" cy="1865126"/>
          </a:xfrm>
          <a:prstGeom prst="rect">
            <a:avLst/>
          </a:prstGeom>
          <a:noFill/>
        </p:spPr>
        <p:txBody>
          <a:bodyPr wrap="square" rtlCol="0">
            <a:spAutoFit/>
          </a:bodyPr>
          <a:lstStyle/>
          <a:p>
            <a:pPr algn="ctr"/>
            <a:r>
              <a:rPr lang="de-DE" sz="1600" b="1" dirty="0" smtClean="0">
                <a:solidFill>
                  <a:schemeClr val="bg1">
                    <a:lumMod val="65000"/>
                  </a:schemeClr>
                </a:solidFill>
                <a:latin typeface="Arial" panose="020B0604020202020204" pitchFamily="34" charset="0"/>
                <a:cs typeface="Arial" pitchFamily="34" charset="0"/>
              </a:rPr>
              <a:t>2007</a:t>
            </a: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p:txBody>
      </p:sp>
      <p:sp>
        <p:nvSpPr>
          <p:cNvPr id="79" name="Textfeld 78"/>
          <p:cNvSpPr txBox="1"/>
          <p:nvPr/>
        </p:nvSpPr>
        <p:spPr>
          <a:xfrm>
            <a:off x="755576" y="2178523"/>
            <a:ext cx="2088232" cy="1200329"/>
          </a:xfrm>
          <a:prstGeom prst="rect">
            <a:avLst/>
          </a:prstGeom>
          <a:noFill/>
        </p:spPr>
        <p:txBody>
          <a:bodyPr wrap="square" rtlCol="0">
            <a:spAutoFit/>
          </a:bodyPr>
          <a:lstStyle/>
          <a:p>
            <a:pPr algn="ctr"/>
            <a:r>
              <a:rPr lang="de-DE" sz="1600" b="1" dirty="0" smtClean="0">
                <a:solidFill>
                  <a:schemeClr val="bg1">
                    <a:lumMod val="65000"/>
                  </a:schemeClr>
                </a:solidFill>
              </a:rPr>
              <a:t>1996 </a:t>
            </a: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p:txBody>
      </p:sp>
      <p:sp>
        <p:nvSpPr>
          <p:cNvPr id="80" name="Textfeld 79"/>
          <p:cNvSpPr txBox="1"/>
          <p:nvPr/>
        </p:nvSpPr>
        <p:spPr>
          <a:xfrm>
            <a:off x="-612576" y="2178523"/>
            <a:ext cx="2088232" cy="1421928"/>
          </a:xfrm>
          <a:prstGeom prst="rect">
            <a:avLst/>
          </a:prstGeom>
          <a:noFill/>
        </p:spPr>
        <p:txBody>
          <a:bodyPr wrap="square" rtlCol="0">
            <a:spAutoFit/>
          </a:bodyPr>
          <a:lstStyle/>
          <a:p>
            <a:pPr algn="ctr"/>
            <a:r>
              <a:rPr lang="de-DE" sz="1600" b="1" dirty="0" smtClean="0">
                <a:solidFill>
                  <a:schemeClr val="bg1">
                    <a:lumMod val="65000"/>
                  </a:schemeClr>
                </a:solidFill>
                <a:latin typeface="Arial" panose="020B0604020202020204" pitchFamily="34" charset="0"/>
                <a:cs typeface="Arial" pitchFamily="34" charset="0"/>
              </a:rPr>
              <a:t>1995</a:t>
            </a: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a:p>
            <a:pPr algn="ctr"/>
            <a:endParaRPr lang="de-DE" sz="1600" b="1" dirty="0">
              <a:solidFill>
                <a:schemeClr val="bg1">
                  <a:lumMod val="65000"/>
                </a:schemeClr>
              </a:solidFill>
              <a:latin typeface="Arial" panose="020B0604020202020204" pitchFamily="34" charset="0"/>
              <a:cs typeface="Arial" pitchFamily="34" charset="0"/>
            </a:endParaRPr>
          </a:p>
          <a:p>
            <a:pPr algn="ctr"/>
            <a:endParaRPr lang="de-DE" sz="1600" b="1" dirty="0" smtClean="0">
              <a:solidFill>
                <a:schemeClr val="bg1">
                  <a:lumMod val="65000"/>
                </a:schemeClr>
              </a:solidFill>
              <a:latin typeface="Arial" panose="020B0604020202020204" pitchFamily="34" charset="0"/>
              <a:cs typeface="Arial" pitchFamily="34" charset="0"/>
            </a:endParaRPr>
          </a:p>
        </p:txBody>
      </p:sp>
      <p:sp>
        <p:nvSpPr>
          <p:cNvPr id="81" name="Textfeld 80"/>
          <p:cNvSpPr txBox="1"/>
          <p:nvPr/>
        </p:nvSpPr>
        <p:spPr>
          <a:xfrm>
            <a:off x="7452320" y="2211946"/>
            <a:ext cx="2088232" cy="1865126"/>
          </a:xfrm>
          <a:prstGeom prst="rect">
            <a:avLst/>
          </a:prstGeom>
          <a:noFill/>
        </p:spPr>
        <p:txBody>
          <a:bodyPr wrap="square" rtlCol="0">
            <a:spAutoFit/>
          </a:bodyPr>
          <a:lstStyle/>
          <a:p>
            <a:pPr algn="ctr"/>
            <a:endParaRPr lang="de-DE" sz="1600" b="1" dirty="0" smtClean="0">
              <a:solidFill>
                <a:schemeClr val="accent1">
                  <a:lumMod val="50000"/>
                </a:schemeClr>
              </a:solidFill>
              <a:latin typeface="Arial" panose="020B0604020202020204" pitchFamily="34" charset="0"/>
              <a:cs typeface="Arial" pitchFamily="34" charset="0"/>
            </a:endParaRPr>
          </a:p>
          <a:p>
            <a:pPr algn="ctr"/>
            <a:endParaRPr lang="de-DE" sz="1600" b="1" dirty="0">
              <a:solidFill>
                <a:schemeClr val="accent1">
                  <a:lumMod val="50000"/>
                </a:schemeClr>
              </a:solidFill>
              <a:latin typeface="Arial" panose="020B0604020202020204" pitchFamily="34" charset="0"/>
              <a:cs typeface="Arial" pitchFamily="34" charset="0"/>
            </a:endParaRPr>
          </a:p>
          <a:p>
            <a:pPr algn="ctr"/>
            <a:r>
              <a:rPr lang="de-DE" sz="1600" b="1" dirty="0" smtClean="0">
                <a:solidFill>
                  <a:schemeClr val="accent1">
                    <a:lumMod val="50000"/>
                  </a:schemeClr>
                </a:solidFill>
                <a:latin typeface="Arial" panose="020B0604020202020204" pitchFamily="34" charset="0"/>
                <a:cs typeface="Arial" pitchFamily="34" charset="0"/>
              </a:rPr>
              <a:t>Tablets, </a:t>
            </a:r>
          </a:p>
          <a:p>
            <a:pPr algn="ctr"/>
            <a:r>
              <a:rPr lang="de-DE" sz="1600" b="1" dirty="0" smtClean="0">
                <a:solidFill>
                  <a:schemeClr val="accent1">
                    <a:lumMod val="50000"/>
                  </a:schemeClr>
                </a:solidFill>
                <a:latin typeface="Arial" panose="020B0604020202020204" pitchFamily="34" charset="0"/>
                <a:cs typeface="Arial" pitchFamily="34" charset="0"/>
              </a:rPr>
              <a:t>Big Data</a:t>
            </a:r>
          </a:p>
          <a:p>
            <a:pPr algn="ctr"/>
            <a:endParaRPr lang="de-DE" sz="1600" b="1" dirty="0">
              <a:solidFill>
                <a:schemeClr val="accent1">
                  <a:lumMod val="50000"/>
                </a:schemeClr>
              </a:solidFill>
              <a:latin typeface="Arial" panose="020B0604020202020204" pitchFamily="34" charset="0"/>
              <a:cs typeface="Arial" pitchFamily="34" charset="0"/>
            </a:endParaRPr>
          </a:p>
          <a:p>
            <a:pPr algn="ctr"/>
            <a:endParaRPr lang="de-DE" sz="1600" b="1" dirty="0" smtClean="0">
              <a:solidFill>
                <a:schemeClr val="accent1">
                  <a:lumMod val="50000"/>
                </a:schemeClr>
              </a:solidFill>
              <a:latin typeface="Arial" panose="020B0604020202020204" pitchFamily="34" charset="0"/>
              <a:cs typeface="Arial" pitchFamily="34" charset="0"/>
            </a:endParaRPr>
          </a:p>
          <a:p>
            <a:pPr algn="ctr"/>
            <a:endParaRPr lang="de-DE" sz="1600" b="1" dirty="0">
              <a:solidFill>
                <a:schemeClr val="accent1">
                  <a:lumMod val="50000"/>
                </a:schemeClr>
              </a:solidFill>
              <a:latin typeface="Arial" panose="020B0604020202020204" pitchFamily="34" charset="0"/>
              <a:cs typeface="Arial" pitchFamily="34" charset="0"/>
            </a:endParaRPr>
          </a:p>
          <a:p>
            <a:pPr algn="ctr"/>
            <a:endParaRPr lang="de-DE" sz="1600" b="1" dirty="0" smtClean="0">
              <a:solidFill>
                <a:schemeClr val="accent1">
                  <a:lumMod val="50000"/>
                </a:schemeClr>
              </a:solidFill>
              <a:latin typeface="Arial" panose="020B0604020202020204" pitchFamily="34" charset="0"/>
              <a:cs typeface="Arial" pitchFamily="34" charset="0"/>
            </a:endParaRPr>
          </a:p>
        </p:txBody>
      </p:sp>
      <p:pic>
        <p:nvPicPr>
          <p:cNvPr id="83" name="Picture 2"/>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748" y="3500005"/>
            <a:ext cx="2822100" cy="1585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Grafik 83"/>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62868" y="5373217"/>
            <a:ext cx="3325156" cy="934800"/>
          </a:xfrm>
          <a:prstGeom prst="rect">
            <a:avLst/>
          </a:prstGeom>
        </p:spPr>
      </p:pic>
      <p:pic>
        <p:nvPicPr>
          <p:cNvPr id="85" name="Grafik 84"/>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43953" y="3241936"/>
            <a:ext cx="1204111" cy="2020320"/>
          </a:xfrm>
          <a:prstGeom prst="rect">
            <a:avLst/>
          </a:prstGeom>
        </p:spPr>
      </p:pic>
      <p:pic>
        <p:nvPicPr>
          <p:cNvPr id="86" name="Grafik 85"/>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r="9059"/>
          <a:stretch/>
        </p:blipFill>
        <p:spPr>
          <a:xfrm>
            <a:off x="5148064" y="5373216"/>
            <a:ext cx="2088232" cy="963799"/>
          </a:xfrm>
          <a:prstGeom prst="rect">
            <a:avLst/>
          </a:prstGeom>
        </p:spPr>
      </p:pic>
      <p:pic>
        <p:nvPicPr>
          <p:cNvPr id="87" name="Grafik 86"/>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352563" y="3429001"/>
            <a:ext cx="1963853" cy="1368151"/>
          </a:xfrm>
          <a:prstGeom prst="rect">
            <a:avLst/>
          </a:prstGeom>
        </p:spPr>
      </p:pic>
      <p:pic>
        <p:nvPicPr>
          <p:cNvPr id="88" name="Grafik 8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6557" y="2142739"/>
            <a:ext cx="7418695" cy="4536504"/>
          </a:xfrm>
          <a:prstGeom prst="rect">
            <a:avLst/>
          </a:prstGeom>
        </p:spPr>
      </p:pic>
      <p:sp>
        <p:nvSpPr>
          <p:cNvPr id="89" name="Ellipse 88"/>
          <p:cNvSpPr/>
          <p:nvPr/>
        </p:nvSpPr>
        <p:spPr bwMode="auto">
          <a:xfrm>
            <a:off x="8316416" y="1772816"/>
            <a:ext cx="360040" cy="36004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sp>
        <p:nvSpPr>
          <p:cNvPr id="65" name="Textfeld 64"/>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1. Ein neues Datenschutzrecht? Musste das wirklich sein?!</a:t>
            </a:r>
          </a:p>
        </p:txBody>
      </p:sp>
    </p:spTree>
    <p:extLst>
      <p:ext uri="{BB962C8B-B14F-4D97-AF65-F5344CB8AC3E}">
        <p14:creationId xmlns:p14="http://schemas.microsoft.com/office/powerpoint/2010/main" val="290608342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76672"/>
            <a:ext cx="7128792" cy="792088"/>
          </a:xfrm>
        </p:spPr>
        <p:txBody>
          <a:bodyPr/>
          <a:lstStyle/>
          <a:p>
            <a:r>
              <a:rPr lang="de-DE" sz="2800" dirty="0" smtClean="0"/>
              <a:t>Entwicklung der EU-DSGVO</a:t>
            </a:r>
            <a:endParaRPr lang="de-DE" sz="2800" dirty="0"/>
          </a:p>
        </p:txBody>
      </p:sp>
      <p:sp>
        <p:nvSpPr>
          <p:cNvPr id="8" name="Text Placeholder 7"/>
          <p:cNvSpPr>
            <a:spLocks noGrp="1"/>
          </p:cNvSpPr>
          <p:nvPr>
            <p:ph type="body" sz="quarter" idx="13"/>
          </p:nvPr>
        </p:nvSpPr>
        <p:spPr>
          <a:xfrm>
            <a:off x="251520" y="1124744"/>
            <a:ext cx="8136904" cy="352800"/>
          </a:xfrm>
        </p:spPr>
        <p:txBody>
          <a:bodyPr/>
          <a:lstStyle/>
          <a:p>
            <a:r>
              <a:rPr lang="de-DE" sz="1800" dirty="0" smtClean="0"/>
              <a:t>Erneuerung erforderlich !</a:t>
            </a:r>
            <a:endParaRPr lang="de-DE" sz="1800" dirty="0"/>
          </a:p>
          <a:p>
            <a:pPr marL="285750" lvl="1" indent="-285750">
              <a:buFont typeface="Symbol" panose="05050102010706020507" pitchFamily="18" charset="2"/>
              <a:buChar char="-"/>
            </a:pPr>
            <a:endParaRPr lang="de-DE" sz="1600" b="1" dirty="0" smtClean="0"/>
          </a:p>
          <a:p>
            <a:pPr lvl="1" algn="ctr"/>
            <a:r>
              <a:rPr lang="de-DE" sz="1600" b="1" dirty="0">
                <a:latin typeface="+mn-lt"/>
              </a:rPr>
              <a:t>Datenschutz-Grundverordnung (EU-DSGVO)</a:t>
            </a:r>
          </a:p>
          <a:p>
            <a:pPr lvl="1" algn="ctr"/>
            <a:r>
              <a:rPr lang="de-DE" sz="1600" dirty="0" smtClean="0">
                <a:latin typeface="+mn-lt"/>
              </a:rPr>
              <a:t>=</a:t>
            </a:r>
          </a:p>
          <a:p>
            <a:pPr lvl="1" algn="ctr">
              <a:lnSpc>
                <a:spcPct val="150000"/>
              </a:lnSpc>
            </a:pPr>
            <a:r>
              <a:rPr lang="de-DE" sz="1600" b="1" dirty="0" smtClean="0"/>
              <a:t>Verordnung </a:t>
            </a:r>
            <a:r>
              <a:rPr lang="de-DE" sz="1600" b="1" dirty="0"/>
              <a:t>zum Schutz natürlicher Personen bei der Verarbeitung </a:t>
            </a:r>
            <a:r>
              <a:rPr lang="de-DE" sz="1600" b="1" dirty="0" smtClean="0"/>
              <a:t>personenbezogener </a:t>
            </a:r>
            <a:r>
              <a:rPr lang="de-DE" sz="1600" b="1" dirty="0"/>
              <a:t>Daten, zum freien Datenverkehr und zur Aufhebung </a:t>
            </a:r>
            <a:r>
              <a:rPr lang="de-DE" sz="1600" b="1" dirty="0" smtClean="0"/>
              <a:t>der </a:t>
            </a:r>
            <a:r>
              <a:rPr lang="de-DE" sz="1600" b="1" dirty="0"/>
              <a:t>Richtlinie </a:t>
            </a:r>
            <a:r>
              <a:rPr lang="de-DE" sz="1600" b="1" dirty="0" smtClean="0"/>
              <a:t>95/46/EG</a:t>
            </a:r>
            <a:endParaRPr lang="de-DE" sz="1600" b="1" dirty="0" smtClean="0">
              <a:latin typeface="Arial Black" panose="020B0A04020102020204" pitchFamily="34" charset="0"/>
            </a:endParaRPr>
          </a:p>
          <a:p>
            <a:pPr lvl="1">
              <a:lnSpc>
                <a:spcPct val="150000"/>
              </a:lnSpc>
              <a:spcBef>
                <a:spcPts val="0"/>
              </a:spcBef>
            </a:pPr>
            <a:endParaRPr lang="de-DE" sz="900" b="1" dirty="0" smtClean="0">
              <a:latin typeface="Arial Black" panose="020B0A04020102020204" pitchFamily="34" charset="0"/>
            </a:endParaRPr>
          </a:p>
          <a:p>
            <a:pPr lvl="1">
              <a:lnSpc>
                <a:spcPct val="150000"/>
              </a:lnSpc>
              <a:spcBef>
                <a:spcPts val="0"/>
              </a:spcBef>
            </a:pPr>
            <a:endParaRPr lang="de-DE" sz="900" b="1" dirty="0">
              <a:latin typeface="Arial Black" panose="020B0A04020102020204" pitchFamily="34" charset="0"/>
            </a:endParaRPr>
          </a:p>
          <a:p>
            <a:pPr lvl="1">
              <a:lnSpc>
                <a:spcPct val="150000"/>
              </a:lnSpc>
              <a:spcBef>
                <a:spcPts val="0"/>
              </a:spcBef>
            </a:pPr>
            <a:r>
              <a:rPr lang="de-DE" sz="1600" b="1" dirty="0" smtClean="0"/>
              <a:t>Ziele:</a:t>
            </a:r>
          </a:p>
          <a:p>
            <a:pPr marL="641350" lvl="3" indent="-285750">
              <a:spcBef>
                <a:spcPts val="600"/>
              </a:spcBef>
              <a:buFont typeface="Arial" panose="020B0604020202020204" pitchFamily="34" charset="0"/>
              <a:buChar char="•"/>
            </a:pPr>
            <a:r>
              <a:rPr lang="de-DE" sz="1600" dirty="0" smtClean="0">
                <a:solidFill>
                  <a:schemeClr val="accent4"/>
                </a:solidFill>
              </a:rPr>
              <a:t>Harmonisierung des Rechtsrahmens für den Datenschutz in Europa</a:t>
            </a:r>
          </a:p>
          <a:p>
            <a:pPr marL="641350" lvl="3" indent="-285750">
              <a:spcBef>
                <a:spcPts val="600"/>
              </a:spcBef>
              <a:buFont typeface="Arial" panose="020B0604020202020204" pitchFamily="34" charset="0"/>
              <a:buChar char="•"/>
            </a:pPr>
            <a:r>
              <a:rPr lang="de-DE" sz="1600" dirty="0" smtClean="0">
                <a:solidFill>
                  <a:schemeClr val="accent4"/>
                </a:solidFill>
              </a:rPr>
              <a:t>Europaweite Koordination des Datenschutzes</a:t>
            </a:r>
          </a:p>
          <a:p>
            <a:pPr marL="641350" lvl="3" indent="-285750">
              <a:spcBef>
                <a:spcPts val="600"/>
              </a:spcBef>
              <a:buFont typeface="Arial" panose="020B0604020202020204" pitchFamily="34" charset="0"/>
              <a:buChar char="•"/>
            </a:pPr>
            <a:r>
              <a:rPr lang="de-DE" sz="1600" dirty="0" smtClean="0">
                <a:solidFill>
                  <a:schemeClr val="accent4"/>
                </a:solidFill>
              </a:rPr>
              <a:t>Europaweite Koordinierung der Datenschutzaufsichtsbehörden</a:t>
            </a:r>
          </a:p>
          <a:p>
            <a:pPr algn="ctr" defTabSz="361950">
              <a:lnSpc>
                <a:spcPct val="150000"/>
              </a:lnSpc>
              <a:spcBef>
                <a:spcPts val="0"/>
              </a:spcBef>
            </a:pPr>
            <a:endParaRPr lang="de-DE" sz="1100" dirty="0" smtClean="0">
              <a:solidFill>
                <a:srgbClr val="C00000"/>
              </a:solidFill>
              <a:sym typeface="Wingdings" panose="05000000000000000000" pitchFamily="2" charset="2"/>
            </a:endParaRPr>
          </a:p>
          <a:p>
            <a:pPr algn="ctr" defTabSz="361950">
              <a:lnSpc>
                <a:spcPct val="150000"/>
              </a:lnSpc>
              <a:spcBef>
                <a:spcPts val="0"/>
              </a:spcBef>
            </a:pPr>
            <a:r>
              <a:rPr lang="de-DE" sz="2200" dirty="0" smtClean="0">
                <a:solidFill>
                  <a:srgbClr val="C00000"/>
                </a:solidFill>
                <a:sym typeface="Wingdings" panose="05000000000000000000" pitchFamily="2" charset="2"/>
              </a:rPr>
              <a:t>Gilt ab 25. Mai 2018 !</a:t>
            </a:r>
            <a:endParaRPr lang="de-DE" sz="2200" dirty="0">
              <a:solidFill>
                <a:srgbClr val="C00000"/>
              </a:solidFill>
            </a:endParaRPr>
          </a:p>
        </p:txBody>
      </p:sp>
      <p:sp>
        <p:nvSpPr>
          <p:cNvPr id="2" name="Date Placeholder 1"/>
          <p:cNvSpPr>
            <a:spLocks noGrp="1"/>
          </p:cNvSpPr>
          <p:nvPr>
            <p:ph type="dt" sz="half" idx="14"/>
          </p:nvPr>
        </p:nvSpPr>
        <p:spPr>
          <a:xfrm>
            <a:off x="251520" y="6669302"/>
            <a:ext cx="2790000" cy="126000"/>
          </a:xfrm>
        </p:spPr>
        <p:txBody>
          <a:bodyPr/>
          <a:lstStyle/>
          <a:p>
            <a:r>
              <a:rPr lang="de-DE" smtClean="0"/>
              <a:t>www.ecovis.com</a:t>
            </a:r>
            <a:endParaRPr lang="de-DE" dirty="0"/>
          </a:p>
        </p:txBody>
      </p:sp>
      <p:sp>
        <p:nvSpPr>
          <p:cNvPr id="6" name="Footer Placeholder 5"/>
          <p:cNvSpPr>
            <a:spLocks noGrp="1"/>
          </p:cNvSpPr>
          <p:nvPr>
            <p:ph type="ftr" sz="quarter" idx="15"/>
          </p:nvPr>
        </p:nvSpPr>
        <p:spPr>
          <a:xfrm>
            <a:off x="3275856" y="6669302"/>
            <a:ext cx="3312368" cy="144074"/>
          </a:xfrm>
        </p:spPr>
        <p:txBody>
          <a:bodyPr/>
          <a:lstStyle/>
          <a:p>
            <a:r>
              <a:rPr lang="de-DE" smtClean="0"/>
              <a:t>Referentin: RA Marine Serebrjakova</a:t>
            </a:r>
            <a:endParaRPr lang="de-DE" dirty="0"/>
          </a:p>
        </p:txBody>
      </p:sp>
      <p:sp>
        <p:nvSpPr>
          <p:cNvPr id="5" name="Foliennummernplatzhalter 4"/>
          <p:cNvSpPr>
            <a:spLocks noGrp="1"/>
          </p:cNvSpPr>
          <p:nvPr>
            <p:ph type="sldNum" sz="quarter" idx="16"/>
          </p:nvPr>
        </p:nvSpPr>
        <p:spPr>
          <a:xfrm>
            <a:off x="8662080" y="6653626"/>
            <a:ext cx="230400" cy="151200"/>
          </a:xfrm>
        </p:spPr>
        <p:txBody>
          <a:bodyPr/>
          <a:lstStyle/>
          <a:p>
            <a:pPr algn="r"/>
            <a:fld id="{63FFF309-7B43-4697-A594-9877CC163A2D}" type="slidenum">
              <a:rPr lang="de-DE" smtClean="0"/>
              <a:pPr algn="r"/>
              <a:t>9</a:t>
            </a:fld>
            <a:endParaRPr lang="de-DE" dirty="0"/>
          </a:p>
        </p:txBody>
      </p:sp>
      <p:sp>
        <p:nvSpPr>
          <p:cNvPr id="3" name="Rechteck 2"/>
          <p:cNvSpPr/>
          <p:nvPr/>
        </p:nvSpPr>
        <p:spPr bwMode="auto">
          <a:xfrm>
            <a:off x="467544" y="1772816"/>
            <a:ext cx="7776864" cy="1872208"/>
          </a:xfrm>
          <a:prstGeom prst="rect">
            <a:avLst/>
          </a:prstGeom>
          <a:no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de-DE" dirty="0" smtClean="0">
              <a:solidFill>
                <a:schemeClr val="accent4"/>
              </a:solidFill>
              <a:latin typeface="Arial" panose="020B0604020202020204" pitchFamily="34" charset="0"/>
              <a:cs typeface="Arial"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3417111"/>
            <a:ext cx="1080120" cy="731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0" y="116632"/>
            <a:ext cx="7668344" cy="313932"/>
          </a:xfrm>
          <a:prstGeom prst="rect">
            <a:avLst/>
          </a:prstGeom>
          <a:noFill/>
        </p:spPr>
        <p:txBody>
          <a:bodyPr wrap="square" rtlCol="0">
            <a:spAutoFit/>
          </a:bodyPr>
          <a:lstStyle/>
          <a:p>
            <a:r>
              <a:rPr lang="de-DE" sz="1600" dirty="0" smtClean="0">
                <a:solidFill>
                  <a:schemeClr val="bg1">
                    <a:lumMod val="85000"/>
                  </a:schemeClr>
                </a:solidFill>
                <a:latin typeface="Arial" panose="020B0604020202020204" pitchFamily="34" charset="0"/>
                <a:cs typeface="Arial" pitchFamily="34" charset="0"/>
              </a:rPr>
              <a:t>1. Ein neues Datenschutzrecht? Musste das wirklich sein?!</a:t>
            </a:r>
          </a:p>
        </p:txBody>
      </p:sp>
    </p:spTree>
    <p:extLst>
      <p:ext uri="{BB962C8B-B14F-4D97-AF65-F5344CB8AC3E}">
        <p14:creationId xmlns:p14="http://schemas.microsoft.com/office/powerpoint/2010/main" val="24610712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OT_PROPERTIESTAG" val="&lt;?xml version=&quot;1.0&quot; encoding=&quot;utf-8&quot;?&gt;&lt;Properties&gt;&lt;Version&gt;0.0.15&lt;/Version&gt;&lt;ToolsActivated&gt;True&lt;/ToolsActivated&gt;&lt;PropertiesVisible&gt;True&lt;/PropertiesVisible&gt;&lt;GUI&gt;&lt;Language&gt;&lt;Ribbon&gt;English&lt;/Ribbon&gt;&lt;TooTips&gt;English&lt;/TooTips&gt;&lt;/Language&gt;&lt;/GUI&gt;&lt;PowerPoint&gt;&lt;Footer&gt;&lt;FileNameFooter&gt;False&lt;/FileNameFooter&gt;&lt;UpdateCopyright&gt;False&lt;/UpdateCopyright&gt;&lt;UseDateTimeFieldForCopyright&gt;False&lt;/UseDateTimeFieldForCopyright&gt;&lt;UseFooterFieldSaveFileName&gt;False&lt;/UseFooterFieldSaveFileName&gt;&lt;/Footer&gt;&lt;Print&gt;&lt;CurrentSlide&gt;True&lt;/CurrentSlide&gt;&lt;ScaleFitPaper&gt;True&lt;/ScaleFitPaper&gt;&lt;HiddenSlides&gt;True&lt;/HiddenSlides&gt;&lt;/Print&gt;&lt;SlideShowHideFooter&gt;True&lt;/SlideShowHideFooter&gt;&lt;ProtectFooter&gt;True&lt;/ProtectFooter&gt;&lt;/PowerPoint&gt;&lt;Presentation&gt;&lt;Agenda&gt;&lt;Font&gt;&lt;Bullets&gt;False&lt;/Bullets&gt;&lt;/Font&gt;&lt;HighlightFont&gt;&lt;Bold&gt;True&lt;/Bold&gt;&lt;/HighlightFont&gt;&lt;Colors&gt;&lt;Background themeColor=&quot;False&quot;&gt;No Fill&lt;/Background&gt;&lt;Highlight themeColor=&quot;True&quot;&gt;Background 2&lt;/Highlight&gt;&lt;TextNormal themeColor=&quot;True&quot;&gt;Accent 4&lt;/TextNormal&gt;&lt;TextHighlight themeColor=&quot;True&quot;&gt;Accent 4&lt;/TextHighlight&gt;&lt;/Colors&gt;&lt;Numbering&gt;True&lt;/Numbering&gt;&lt;/Agenda&gt;&lt;Arrows&gt;&lt;Colors&gt;&lt;Fill themeColor=&quot;True&quot;&gt;Text 2&lt;/Fill&gt;&lt;/Colors&gt;&lt;Border drawBorder=&quot;False&quot; /&gt;&lt;/Arrows&gt;&lt;Emphasize&gt;&lt;Colors&gt;&lt;Background themeColor=&quot;True&quot;&gt;Accent 6&lt;/Background&gt;&lt;Line themeColor=&quot;True&quot;&gt;Background 2&lt;/Line&gt;&lt;Font themeColor=&quot;True&quot;&gt;Text 1&lt;/Font&gt;&lt;EmphasizedFont themeColor=&quot;True&quot;&gt;Text 2&lt;/EmphasizedFont&gt;&lt;/Colors&gt;&lt;Font bold=&quot;True&quot; italic=&quot;False&quot; /&gt;&lt;EmphasizedFont bold=&quot;True&quot; italic=&quot;False&quot; /&gt;&lt;/Emphasize&gt;&lt;LogoTitle top=&quot;33.65669&quot; left=&quot;87.84378&quot; width=&quot;136.5554&quot; height=&quot;39.69055&quot; alignment=&quot;left&quot; /&gt;&lt;LogoSlides top=&quot;65.67945&quot; left=&quot;607.2501&quot; width=&quot;87.25008&quot; height=&quot;33.9774&quot; alignment=&quot;right&quot; /&gt;&lt;Shapes&gt;&lt;Shape name=&quot;OT_FootnoteSource&quot;&gt;&lt;Top&gt;474.1172&lt;/Top&gt;&lt;Left&gt;16.76472&lt;/Left&gt;&lt;Width&gt;356.1899&lt;/Width&gt;&lt;Font name=&quot;Calibri&quot; size=&quot;9&quot; /&gt;&lt;Tabs&gt;&lt;Tab Alignment=&quot;right&quot; Position=&quot;35.12504&quot; /&gt;&lt;Tab Alignment=&quot;left&quot; Position=&quot;42.5&quot; /&gt;&lt;/Tabs&gt;&lt;Indentation&gt;&lt;BeforeText&gt;0&lt;/BeforeText&gt;&lt;Hanging&gt;42.5&lt;/Hanging&gt;&lt;/Indentation&gt;&lt;Paragraphs&gt;&lt;SpaceBefore&gt;0&lt;/SpaceBefore&gt;&lt;SpaceAfter&gt;0&lt;/SpaceAfter&gt;&lt;/Paragraphs&gt;&lt;Paragraphs&gt;&lt;SpaceBefore&gt;0&lt;/SpaceBefore&gt;&lt;SpaceAfter&gt;0&lt;/SpaceAfter&gt;&lt;/Paragraphs&gt;&lt;/Shape&gt;&lt;/Shapes&gt;&lt;Sticker&gt;&lt;Right&gt;27.33522&lt;/Right&gt;&lt;Top&gt;101.375&lt;/Top&gt;&lt;Lines defaultColor=&quot;False&quot; weight=&quot;0.75&quot; /&gt;&lt;TextBox&gt;&lt;Font name=&quot;Arial&quot; size=&quot;10&quot; uppercase=&quot;True&quot; bold=&quot;True&quot; italic=&quot;False&quot; /&gt;&lt;Margins topBottom=&quot;7.199999&quot; leftRight=&quot;1.5&quot; /&gt;&lt;/TextBox&gt;&lt;/Sticker&gt;&lt;Table&gt;&lt;Colors&gt;&lt;HeadFill themeColor=&quot;True&quot;&gt;Background 2&lt;/HeadFill&gt;&lt;HeadInnerBorders themeColor=&quot;True&quot;&gt;Accent 1&lt;/HeadInnerBorders&gt;&lt;HeadFont themeColor=&quot;True&quot;&gt;Accent 4&lt;/HeadFont&gt;&lt;NormalFill themeColor=&quot;True&quot;&gt;Background 1&lt;/NormalFill&gt;&lt;NormalFont themeColor=&quot;True&quot;&gt;Accent 4&lt;/NormalFont&gt;&lt;NormalBorder themeColor=&quot;True&quot;&gt;Accent 1&lt;/NormalBorder&gt;&lt;/Colors&gt;&lt;HeadFont bold=&quot;True&quot; /&gt;&lt;/Table&gt;&lt;Zoom&gt;&lt;Transparency&gt;50&lt;/Transparency&gt;&lt;Colors&gt;&lt;Background themeColor=&quot;True&quot;&gt;Background 2&lt;/Background&gt;&lt;Line themeColor=&quot;True&quot;&gt;Text 1&lt;/Line&gt;&lt;/Colors&gt;&lt;Line weight=&quot;0.25&quot; dashStyle=&quot;msoLineDash&quot; /&gt;&lt;/Zoom&gt;&lt;/Presentation&gt;&lt;PropertiesVisible&gt;true&lt;/PropertiesVisible&gt;&lt;/Properties&gt;"/>
</p:tagLst>
</file>

<file path=ppt/tags/tag3.xml><?xml version="1.0" encoding="utf-8"?>
<p:tagLst xmlns:a="http://schemas.openxmlformats.org/drawingml/2006/main" xmlns:r="http://schemas.openxmlformats.org/officeDocument/2006/relationships" xmlns:p="http://schemas.openxmlformats.org/presentationml/2006/main">
  <p:tag name="OT_AGENDAPROPERTIES" val="&lt;Agenda&gt;&lt;Colors&gt;&lt;Background themeColor=&quot;False&quot;&gt;No Fill&lt;/Background&gt;&lt;Highlight themeColor=&quot;True&quot;&gt;Background 2&lt;/Highlight&gt;&lt;TextNormal themeColor=&quot;True&quot;&gt;Accent 4&lt;/TextNormal&gt;&lt;TextHighlight themeColor=&quot;True&quot;&gt;Accent 4&lt;/TextHighlight&gt;&lt;/Colors&gt;&lt;HighlightFont&gt;&lt;Bold&gt;True&lt;/Bold&gt;&lt;/HighlightFont&gt;&lt;/Agenda&gt;"/>
  <p:tag name="OT_AGENDAPAGENUMBERS" val="False"/>
  <p:tag name="OT_AGENDASHOWINSERTABSTRACTDIALOG" val="true"/>
  <p:tag name="AGENDATABLEABSTRACTCONNECTIONCHAR" val="Blank"/>
  <p:tag name="AGENDATABLEABSTRACTCONNECTIONCHARFONT" val="Normal"/>
  <p:tag name="AGENDATABLEABSTRACTSTYLE" val="Pages"/>
  <p:tag name="AGENDATABLEABSTRACTPAGENOTOKEN" val="S."/>
</p:tagLst>
</file>

<file path=ppt/theme/theme1.xml><?xml version="1.0" encoding="utf-8"?>
<a:theme xmlns:a="http://schemas.openxmlformats.org/drawingml/2006/main" name="Praxisnachfolge_Apobank2017">
  <a:themeElements>
    <a:clrScheme name="Ecovis new">
      <a:dk1>
        <a:srgbClr val="000000"/>
      </a:dk1>
      <a:lt1>
        <a:srgbClr val="FFFFFF"/>
      </a:lt1>
      <a:dk2>
        <a:srgbClr val="CD1432"/>
      </a:dk2>
      <a:lt2>
        <a:srgbClr val="B6B8B8"/>
      </a:lt2>
      <a:accent1>
        <a:srgbClr val="72747C"/>
      </a:accent1>
      <a:accent2>
        <a:srgbClr val="E08892"/>
      </a:accent2>
      <a:accent3>
        <a:srgbClr val="FFFFFF"/>
      </a:accent3>
      <a:accent4>
        <a:srgbClr val="3F3F3F"/>
      </a:accent4>
      <a:accent5>
        <a:srgbClr val="BCBCBF"/>
      </a:accent5>
      <a:accent6>
        <a:srgbClr val="CB7B84"/>
      </a:accent6>
      <a:hlink>
        <a:srgbClr val="19DCC8"/>
      </a:hlink>
      <a:folHlink>
        <a:srgbClr val="820A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cap="flat" cmpd="sng" algn="ctr">
          <a:solidFill>
            <a:schemeClr val="accent5"/>
          </a:solidFill>
          <a:prstDash val="solid"/>
          <a:round/>
          <a:headEnd type="none" w="med" len="med"/>
          <a:tailEnd type="none" w="med" len="med"/>
        </a:ln>
        <a:effectLst/>
      </a:spPr>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defPPr marL="0" marR="0" indent="0" algn="l" defTabSz="914400" rtl="0" eaLnBrk="1" fontAlgn="base" latinLnBrk="0" hangingPunct="1">
          <a:lnSpc>
            <a:spcPct val="90000"/>
          </a:lnSpc>
          <a:spcBef>
            <a:spcPct val="0"/>
          </a:spcBef>
          <a:spcAft>
            <a:spcPct val="0"/>
          </a:spcAft>
          <a:buClrTx/>
          <a:buSzTx/>
          <a:buFontTx/>
          <a:buNone/>
          <a:tabLst/>
          <a:defRPr dirty="0" smtClean="0">
            <a:solidFill>
              <a:schemeClr val="accent4"/>
            </a:solidFill>
            <a:latin typeface="Arial" panose="020B0604020202020204" pitchFamily="34" charset="0"/>
            <a:cs typeface="Arial" pitchFamily="34" charset="0"/>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solidFill>
              <a:schemeClr val="accent4"/>
            </a:solidFill>
            <a:latin typeface="Arial" panose="020B0604020202020204"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Praxisnachfolge_Apobank2017</Template>
  <TotalTime>0</TotalTime>
  <Words>5382</Words>
  <Application>Microsoft Office PowerPoint</Application>
  <PresentationFormat>Bildschirmpräsentation (4:3)</PresentationFormat>
  <Paragraphs>1320</Paragraphs>
  <Slides>45</Slides>
  <Notes>45</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45</vt:i4>
      </vt:variant>
    </vt:vector>
  </HeadingPairs>
  <TitlesOfParts>
    <vt:vector size="47" baseType="lpstr">
      <vt:lpstr>Praxisnachfolge_Apobank2017</vt:lpstr>
      <vt:lpstr>Acrobat Document</vt:lpstr>
      <vt:lpstr>Verschärfter Datenschutz: Alles, was Sie jetzt wissen müssen</vt:lpstr>
      <vt:lpstr>Ihr Datenschutz-Team</vt:lpstr>
      <vt:lpstr>PowerPoint-Präsentation</vt:lpstr>
      <vt:lpstr>Agenda</vt:lpstr>
      <vt:lpstr>1.   Ein neues Datenschutzrecht? Musste das wirklich sein?!</vt:lpstr>
      <vt:lpstr>Entwicklung der EU-DSGVO</vt:lpstr>
      <vt:lpstr>Entwicklung der EU-DSGVO</vt:lpstr>
      <vt:lpstr>Entwicklung der EU-DSGVO</vt:lpstr>
      <vt:lpstr>Entwicklung der EU-DSGVO</vt:lpstr>
      <vt:lpstr>Entwicklung der EU-DSGVO</vt:lpstr>
      <vt:lpstr>Anwendung der EU-DSGVO</vt:lpstr>
      <vt:lpstr>Anwendung der EU-DSGVO</vt:lpstr>
      <vt:lpstr>2.   Und was bedeutet das jetzt für mich?</vt:lpstr>
      <vt:lpstr>Personalaufstockung</vt:lpstr>
      <vt:lpstr>PowerPoint-Präsentation</vt:lpstr>
      <vt:lpstr>3.   Ändert sich denn überhaupt etwas?</vt:lpstr>
      <vt:lpstr>Änderungen zum BDSG</vt:lpstr>
      <vt:lpstr>Änderungen zum BDSG</vt:lpstr>
      <vt:lpstr>Änderungen zum BDSG</vt:lpstr>
      <vt:lpstr>Änderungen zum BDSG</vt:lpstr>
      <vt:lpstr>Änderungen zum BDSG</vt:lpstr>
      <vt:lpstr>Bedeutung III</vt:lpstr>
      <vt:lpstr>4.   Was muss ich denn dann jetzt machen?</vt:lpstr>
      <vt:lpstr>PowerPoint-Präsentation</vt:lpstr>
      <vt:lpstr>DSMS mit seinen Bausteinen</vt:lpstr>
      <vt:lpstr>DSMS mit seinen Bausteinen</vt:lpstr>
      <vt:lpstr>DSMS mit seinen Bausteinen</vt:lpstr>
      <vt:lpstr>DSMS mit seinen Bausteinen</vt:lpstr>
      <vt:lpstr>DSMS mit seinen Bausteinen</vt:lpstr>
      <vt:lpstr>DSMS mit seinen Bausteinen</vt:lpstr>
      <vt:lpstr>DSMS mit seinen Bausteinen</vt:lpstr>
      <vt:lpstr>DSMS mit seinen Bausteinen</vt:lpstr>
      <vt:lpstr>DSMS mit seinen Bausteinen</vt:lpstr>
      <vt:lpstr>PowerPoint-Präsentation</vt:lpstr>
      <vt:lpstr>PowerPoint-Präsentation</vt:lpstr>
      <vt:lpstr>DSMS mit seinen Bausteinen</vt:lpstr>
      <vt:lpstr>DSMS mit seinen Bausteinen</vt:lpstr>
      <vt:lpstr>DSMS mit seinen Bausteinen</vt:lpstr>
      <vt:lpstr>DSMS mit seinen Bausteinen</vt:lpstr>
      <vt:lpstr>1. Information</vt:lpstr>
      <vt:lpstr>2. Bestandsaufnahme und 3. Analyse</vt:lpstr>
      <vt:lpstr>4. Bewertung</vt:lpstr>
      <vt:lpstr>4. Bewertung</vt:lpstr>
      <vt:lpstr>5. Aktualisierung und 6. Kontrolle</vt:lpstr>
      <vt:lpstr>Vielen Dank!</vt:lpstr>
    </vt:vector>
  </TitlesOfParts>
  <Manager>Alexander Sieben</Manager>
  <Company>Ecovis Grieger Mallison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DSGVO</dc:title>
  <dc:subject>German</dc:subject>
  <dc:creator>Keller, Axel</dc:creator>
  <dc:description>v7.3 Office Services</dc:description>
  <cp:lastModifiedBy>Serebrjakova, Marine</cp:lastModifiedBy>
  <cp:revision>327</cp:revision>
  <cp:lastPrinted>2018-03-19T17:32:35Z</cp:lastPrinted>
  <dcterms:created xsi:type="dcterms:W3CDTF">2017-03-28T06:53:20Z</dcterms:created>
  <dcterms:modified xsi:type="dcterms:W3CDTF">2018-03-22T08:25:17Z</dcterms:modified>
  <cp:version>7.3</cp:version>
</cp:coreProperties>
</file>